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A175B17-FDCF-4AD0-9037-D0702E07A044}">
  <a:tblStyle styleId="{AA175B17-FDCF-4AD0-9037-D0702E07A04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0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7840" cy="46482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0938" y="0"/>
            <a:ext cx="3037840" cy="46482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701040" y="4415790"/>
            <a:ext cx="5608320" cy="418338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967"/>
            <a:ext cx="3037840" cy="46482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787956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tinyurl.com/AdvStudies"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Shape 63"/>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400" b="1" i="0" u="none" strike="noStrike" cap="none">
                <a:solidFill>
                  <a:schemeClr val="dk1"/>
                </a:solidFill>
                <a:latin typeface="Calibri"/>
                <a:ea typeface="Calibri"/>
                <a:cs typeface="Calibri"/>
                <a:sym typeface="Calibri"/>
              </a:rPr>
              <a:t>Welcome to the Advanced Studies Orange County TIPs Parent Overview.</a:t>
            </a:r>
            <a:endParaRPr sz="14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4" name="Shape 64"/>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59100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Shape 129"/>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Online score reports are not available for students under 13 years of age due to internet access restrictions. </a:t>
            </a:r>
            <a:endParaRPr sz="1200" b="0" i="0" u="none" strike="noStrike" cap="none">
              <a:solidFill>
                <a:schemeClr val="dk1"/>
              </a:solidFill>
              <a:latin typeface="Calibri"/>
              <a:ea typeface="Calibri"/>
              <a:cs typeface="Calibri"/>
              <a:sym typeface="Calibri"/>
            </a:endParaRPr>
          </a:p>
        </p:txBody>
      </p:sp>
      <p:sp>
        <p:nvSpPr>
          <p:cNvPr id="130" name="Shape 130"/>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64550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Shape 136"/>
          <p:cNvSpPr txBox="1">
            <a:spLocks noGrp="1"/>
          </p:cNvSpPr>
          <p:nvPr>
            <p:ph type="body" idx="1"/>
          </p:nvPr>
        </p:nvSpPr>
        <p:spPr>
          <a:xfrm>
            <a:off x="701040" y="4279900"/>
            <a:ext cx="5608320" cy="4902200"/>
          </a:xfrm>
          <a:prstGeom prst="rect">
            <a:avLst/>
          </a:prstGeom>
          <a:noFill/>
          <a:ln>
            <a:noFill/>
          </a:ln>
        </p:spPr>
        <p:txBody>
          <a:bodyPr spcFirstLastPara="1" wrap="square" lIns="93175" tIns="46575" rIns="93175" bIns="46575" anchor="t" anchorCtr="0">
            <a:noAutofit/>
          </a:bodyPr>
          <a:lstStyle/>
          <a:p>
            <a:pPr marL="0" marR="0" lvl="0" indent="0" algn="l" rtl="0">
              <a:lnSpc>
                <a:spcPct val="90000"/>
              </a:lnSpc>
              <a:spcBef>
                <a:spcPts val="0"/>
              </a:spcBef>
              <a:spcAft>
                <a:spcPts val="0"/>
              </a:spcAft>
              <a:buNone/>
            </a:pPr>
            <a:r>
              <a:rPr lang="en-US" sz="1202" b="1" i="0" u="none" strike="noStrike" cap="none">
                <a:solidFill>
                  <a:schemeClr val="dk1"/>
                </a:solidFill>
                <a:latin typeface="Calibri"/>
                <a:ea typeface="Calibri"/>
                <a:cs typeface="Calibri"/>
                <a:sym typeface="Calibri"/>
              </a:rPr>
              <a:t>This information depicts when students should be looking at taking the next round of tests.  </a:t>
            </a:r>
            <a:endParaRPr/>
          </a:p>
          <a:p>
            <a:pPr marL="171450" marR="0" lvl="0" indent="-171450" algn="l" rtl="0">
              <a:lnSpc>
                <a:spcPct val="90000"/>
              </a:lnSpc>
              <a:spcBef>
                <a:spcPts val="0"/>
              </a:spcBef>
              <a:spcAft>
                <a:spcPts val="0"/>
              </a:spcAft>
              <a:buClr>
                <a:schemeClr val="dk1"/>
              </a:buClr>
              <a:buSzPts val="1202"/>
              <a:buFont typeface="Arial"/>
              <a:buChar char="•"/>
            </a:pPr>
            <a:r>
              <a:rPr lang="en-US" sz="1202" b="1" i="0" u="none" strike="noStrike" cap="none">
                <a:solidFill>
                  <a:schemeClr val="dk1"/>
                </a:solidFill>
                <a:latin typeface="Calibri"/>
                <a:ea typeface="Calibri"/>
                <a:cs typeface="Calibri"/>
                <a:sym typeface="Calibri"/>
              </a:rPr>
              <a:t>For 9</a:t>
            </a:r>
            <a:r>
              <a:rPr lang="en-US" sz="1202" b="1" i="0" u="none" strike="noStrike" cap="none" baseline="30000">
                <a:solidFill>
                  <a:schemeClr val="dk1"/>
                </a:solidFill>
                <a:latin typeface="Calibri"/>
                <a:ea typeface="Calibri"/>
                <a:cs typeface="Calibri"/>
                <a:sym typeface="Calibri"/>
              </a:rPr>
              <a:t>th</a:t>
            </a:r>
            <a:r>
              <a:rPr lang="en-US" sz="1202" b="1" i="0" u="none" strike="noStrike" cap="none">
                <a:solidFill>
                  <a:schemeClr val="dk1"/>
                </a:solidFill>
                <a:latin typeface="Calibri"/>
                <a:ea typeface="Calibri"/>
                <a:cs typeface="Calibri"/>
                <a:sym typeface="Calibri"/>
              </a:rPr>
              <a:t> and 10</a:t>
            </a:r>
            <a:r>
              <a:rPr lang="en-US" sz="1202" b="1" i="0" u="none" strike="noStrike" cap="none" baseline="30000">
                <a:solidFill>
                  <a:schemeClr val="dk1"/>
                </a:solidFill>
                <a:latin typeface="Calibri"/>
                <a:ea typeface="Calibri"/>
                <a:cs typeface="Calibri"/>
                <a:sym typeface="Calibri"/>
              </a:rPr>
              <a:t>th</a:t>
            </a:r>
            <a:r>
              <a:rPr lang="en-US" sz="1202" b="1" i="0" u="none" strike="noStrike" cap="none">
                <a:solidFill>
                  <a:schemeClr val="dk1"/>
                </a:solidFill>
                <a:latin typeface="Calibri"/>
                <a:ea typeface="Calibri"/>
                <a:cs typeface="Calibri"/>
                <a:sym typeface="Calibri"/>
              </a:rPr>
              <a:t> graders, the Preliminary SAT, or PSAT, will be given in October at their high schools at no cost and without the need to sign up.  </a:t>
            </a:r>
            <a:endParaRPr/>
          </a:p>
          <a:p>
            <a:pPr marL="171450" marR="0" lvl="0" indent="-171450" algn="l" rtl="0">
              <a:lnSpc>
                <a:spcPct val="90000"/>
              </a:lnSpc>
              <a:spcBef>
                <a:spcPts val="0"/>
              </a:spcBef>
              <a:spcAft>
                <a:spcPts val="0"/>
              </a:spcAft>
              <a:buClr>
                <a:schemeClr val="dk1"/>
              </a:buClr>
              <a:buSzPts val="1202"/>
              <a:buFont typeface="Arial"/>
              <a:buChar char="•"/>
            </a:pPr>
            <a:r>
              <a:rPr lang="en-US" sz="1202" b="1" i="0" u="none" strike="noStrike" cap="none">
                <a:solidFill>
                  <a:schemeClr val="dk1"/>
                </a:solidFill>
                <a:latin typeface="Calibri"/>
                <a:ea typeface="Calibri"/>
                <a:cs typeface="Calibri"/>
                <a:sym typeface="Calibri"/>
              </a:rPr>
              <a:t>Juniors who take the PSAT in October (paid for by OCPS) may qualify for the National Merit Scholarship.</a:t>
            </a:r>
            <a:endParaRPr/>
          </a:p>
          <a:p>
            <a:pPr marL="171450" marR="0" lvl="0" indent="-171450" algn="l" rtl="0">
              <a:lnSpc>
                <a:spcPct val="90000"/>
              </a:lnSpc>
              <a:spcBef>
                <a:spcPts val="0"/>
              </a:spcBef>
              <a:spcAft>
                <a:spcPts val="0"/>
              </a:spcAft>
              <a:buClr>
                <a:schemeClr val="dk1"/>
              </a:buClr>
              <a:buSzPts val="1202"/>
              <a:buFont typeface="Arial"/>
              <a:buChar char="•"/>
            </a:pPr>
            <a:r>
              <a:rPr lang="en-US" sz="1202" b="1" i="0" u="none" strike="noStrike" cap="none">
                <a:solidFill>
                  <a:schemeClr val="dk1"/>
                </a:solidFill>
                <a:latin typeface="Calibri"/>
                <a:ea typeface="Calibri"/>
                <a:cs typeface="Calibri"/>
                <a:sym typeface="Calibri"/>
              </a:rPr>
              <a:t>In Spring of students’ Junior year and Fall of their Senior year, students will take the SAT at no cost as part of SAT School Day at all high schools.</a:t>
            </a:r>
            <a:endParaRPr sz="1202" b="1" i="0" u="none" strike="noStrike" cap="none">
              <a:solidFill>
                <a:schemeClr val="dk1"/>
              </a:solidFill>
              <a:latin typeface="Calibri"/>
              <a:ea typeface="Calibri"/>
              <a:cs typeface="Calibri"/>
              <a:sym typeface="Calibri"/>
            </a:endParaRPr>
          </a:p>
          <a:p>
            <a:pPr marL="171450" marR="0" lvl="0" indent="-171450" algn="l" rtl="0">
              <a:lnSpc>
                <a:spcPct val="90000"/>
              </a:lnSpc>
              <a:spcBef>
                <a:spcPts val="0"/>
              </a:spcBef>
              <a:spcAft>
                <a:spcPts val="0"/>
              </a:spcAft>
              <a:buClr>
                <a:schemeClr val="dk1"/>
              </a:buClr>
              <a:buSzPts val="1202"/>
              <a:buFont typeface="Arial"/>
              <a:buChar char="•"/>
            </a:pPr>
            <a:r>
              <a:rPr lang="en-US" sz="1202" b="1" i="0" u="none" strike="noStrike" cap="none">
                <a:solidFill>
                  <a:schemeClr val="dk1"/>
                </a:solidFill>
                <a:latin typeface="Calibri"/>
                <a:ea typeface="Calibri"/>
                <a:cs typeface="Calibri"/>
                <a:sym typeface="Calibri"/>
              </a:rPr>
              <a:t>As Seniors, we recommend students determine what scores are needed for acceptance at their college of choice and that they sit for the SAT again to improve their scores if necessary.</a:t>
            </a:r>
            <a:endParaRPr sz="1202" b="1"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endParaRPr sz="1202"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r>
              <a:rPr lang="en-US" sz="1202" b="0" i="0" u="none" strike="noStrike" cap="none">
                <a:solidFill>
                  <a:schemeClr val="dk1"/>
                </a:solidFill>
                <a:latin typeface="Calibri"/>
                <a:ea typeface="Calibri"/>
                <a:cs typeface="Calibri"/>
                <a:sym typeface="Calibri"/>
              </a:rPr>
              <a:t>Provide an explanation of what PSAT is and how it differs from SAT</a:t>
            </a:r>
            <a:endParaRPr/>
          </a:p>
          <a:p>
            <a:pPr marL="0" marR="0" lvl="0" indent="0" algn="l" rtl="0">
              <a:lnSpc>
                <a:spcPct val="90000"/>
              </a:lnSpc>
              <a:spcBef>
                <a:spcPts val="0"/>
              </a:spcBef>
              <a:spcAft>
                <a:spcPts val="0"/>
              </a:spcAft>
              <a:buNone/>
            </a:pPr>
            <a:endParaRPr sz="1202"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r>
              <a:rPr lang="en-US" sz="1202" b="0" i="0" u="none" strike="noStrike" cap="none">
                <a:solidFill>
                  <a:schemeClr val="dk1"/>
                </a:solidFill>
                <a:latin typeface="Calibri"/>
                <a:ea typeface="Calibri"/>
                <a:cs typeface="Calibri"/>
                <a:sym typeface="Calibri"/>
              </a:rPr>
              <a:t>“The PSAT/NMSQT includes five sections:</a:t>
            </a:r>
            <a:endParaRPr/>
          </a:p>
          <a:p>
            <a:pPr marL="171450" marR="0" lvl="0" indent="-171450" algn="l" rtl="0">
              <a:lnSpc>
                <a:spcPct val="90000"/>
              </a:lnSpc>
              <a:spcBef>
                <a:spcPts val="0"/>
              </a:spcBef>
              <a:spcAft>
                <a:spcPts val="0"/>
              </a:spcAft>
              <a:buClr>
                <a:schemeClr val="dk1"/>
              </a:buClr>
              <a:buSzPts val="1202"/>
              <a:buFont typeface="Arial"/>
              <a:buChar char="•"/>
            </a:pPr>
            <a:r>
              <a:rPr lang="en-US" sz="1202" b="0" i="0" u="none" strike="noStrike" cap="none">
                <a:solidFill>
                  <a:schemeClr val="dk1"/>
                </a:solidFill>
                <a:latin typeface="Calibri"/>
                <a:ea typeface="Calibri"/>
                <a:cs typeface="Calibri"/>
                <a:sym typeface="Calibri"/>
              </a:rPr>
              <a:t>Two 25-minute critical reading sections</a:t>
            </a:r>
            <a:br>
              <a:rPr lang="en-US" sz="1202" b="0" i="0" u="none" strike="noStrike" cap="none">
                <a:solidFill>
                  <a:schemeClr val="dk1"/>
                </a:solidFill>
                <a:latin typeface="Calibri"/>
                <a:ea typeface="Calibri"/>
                <a:cs typeface="Calibri"/>
                <a:sym typeface="Calibri"/>
              </a:rPr>
            </a:br>
            <a:r>
              <a:rPr lang="en-US" sz="1202" b="0" i="0" u="none" strike="noStrike" cap="none">
                <a:solidFill>
                  <a:schemeClr val="dk1"/>
                </a:solidFill>
                <a:latin typeface="Calibri"/>
                <a:ea typeface="Calibri"/>
                <a:cs typeface="Calibri"/>
                <a:sym typeface="Calibri"/>
              </a:rPr>
              <a:t>Two 25-minute math sections</a:t>
            </a:r>
            <a:br>
              <a:rPr lang="en-US" sz="1202" b="0" i="0" u="none" strike="noStrike" cap="none">
                <a:solidFill>
                  <a:schemeClr val="dk1"/>
                </a:solidFill>
                <a:latin typeface="Calibri"/>
                <a:ea typeface="Calibri"/>
                <a:cs typeface="Calibri"/>
                <a:sym typeface="Calibri"/>
              </a:rPr>
            </a:br>
            <a:r>
              <a:rPr lang="en-US" sz="1202" b="0" i="0" u="none" strike="noStrike" cap="none">
                <a:solidFill>
                  <a:schemeClr val="dk1"/>
                </a:solidFill>
                <a:latin typeface="Calibri"/>
                <a:ea typeface="Calibri"/>
                <a:cs typeface="Calibri"/>
                <a:sym typeface="Calibri"/>
              </a:rPr>
              <a:t>One 30-minute writing skills section </a:t>
            </a:r>
            <a:endParaRPr/>
          </a:p>
          <a:p>
            <a:pPr marL="0" marR="0" lvl="0" indent="0" algn="l" rtl="0">
              <a:lnSpc>
                <a:spcPct val="90000"/>
              </a:lnSpc>
              <a:spcBef>
                <a:spcPts val="0"/>
              </a:spcBef>
              <a:spcAft>
                <a:spcPts val="0"/>
              </a:spcAft>
              <a:buNone/>
            </a:pPr>
            <a:endParaRPr sz="1202"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r>
              <a:rPr lang="en-US" sz="1202" b="0" i="0" u="none" strike="noStrike" cap="none">
                <a:solidFill>
                  <a:schemeClr val="dk1"/>
                </a:solidFill>
                <a:latin typeface="Calibri"/>
                <a:ea typeface="Calibri"/>
                <a:cs typeface="Calibri"/>
                <a:sym typeface="Calibri"/>
              </a:rPr>
              <a:t>PSAT  is 2 hours and 10 mins.  No Essay.  Not used for college admission but can qualify an 11</a:t>
            </a:r>
            <a:r>
              <a:rPr lang="en-US" sz="1202" b="0" i="0" u="none" strike="noStrike" cap="none" baseline="30000">
                <a:solidFill>
                  <a:schemeClr val="dk1"/>
                </a:solidFill>
                <a:latin typeface="Calibri"/>
                <a:ea typeface="Calibri"/>
                <a:cs typeface="Calibri"/>
                <a:sym typeface="Calibri"/>
              </a:rPr>
              <a:t>th</a:t>
            </a:r>
            <a:r>
              <a:rPr lang="en-US" sz="1202" b="0" i="0" u="none" strike="noStrike" cap="none">
                <a:solidFill>
                  <a:schemeClr val="dk1"/>
                </a:solidFill>
                <a:latin typeface="Calibri"/>
                <a:ea typeface="Calibri"/>
                <a:cs typeface="Calibri"/>
                <a:sym typeface="Calibri"/>
              </a:rPr>
              <a:t> grader for scholarship.</a:t>
            </a:r>
            <a:endParaRPr sz="1202"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endParaRPr sz="1202"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r>
              <a:rPr lang="en-US" sz="1202" b="0" i="0" u="none" strike="noStrike" cap="none">
                <a:solidFill>
                  <a:schemeClr val="dk1"/>
                </a:solidFill>
                <a:latin typeface="Calibri"/>
                <a:ea typeface="Calibri"/>
                <a:cs typeface="Calibri"/>
                <a:sym typeface="Calibri"/>
              </a:rPr>
              <a:t>Merit Scholarship Program – </a:t>
            </a:r>
            <a:endParaRPr/>
          </a:p>
          <a:p>
            <a:pPr marL="171450" marR="0" lvl="0" indent="-171450" algn="l" rtl="0">
              <a:lnSpc>
                <a:spcPct val="90000"/>
              </a:lnSpc>
              <a:spcBef>
                <a:spcPts val="0"/>
              </a:spcBef>
              <a:spcAft>
                <a:spcPts val="0"/>
              </a:spcAft>
              <a:buClr>
                <a:schemeClr val="dk1"/>
              </a:buClr>
              <a:buSzPts val="1202"/>
              <a:buFont typeface="Arial"/>
              <a:buChar char="•"/>
            </a:pPr>
            <a:r>
              <a:rPr lang="en-US" sz="1202" b="0" i="0" u="none" strike="noStrike" cap="none">
                <a:solidFill>
                  <a:schemeClr val="dk1"/>
                </a:solidFill>
                <a:latin typeface="Calibri"/>
                <a:ea typeface="Calibri"/>
                <a:cs typeface="Calibri"/>
                <a:sym typeface="Calibri"/>
              </a:rPr>
              <a:t>An academic competition for recognition and scholarships </a:t>
            </a:r>
            <a:endParaRPr/>
          </a:p>
          <a:p>
            <a:pPr marL="171450" marR="0" lvl="0" indent="-171450" algn="l" rtl="0">
              <a:lnSpc>
                <a:spcPct val="90000"/>
              </a:lnSpc>
              <a:spcBef>
                <a:spcPts val="0"/>
              </a:spcBef>
              <a:spcAft>
                <a:spcPts val="0"/>
              </a:spcAft>
              <a:buClr>
                <a:schemeClr val="dk1"/>
              </a:buClr>
              <a:buSzPts val="1202"/>
              <a:buFont typeface="Arial"/>
              <a:buChar char="•"/>
            </a:pPr>
            <a:r>
              <a:rPr lang="en-US" sz="1202" b="0" i="0" u="none" strike="noStrike" cap="none">
                <a:solidFill>
                  <a:schemeClr val="dk1"/>
                </a:solidFill>
                <a:latin typeface="Calibri"/>
                <a:ea typeface="Calibri"/>
                <a:cs typeface="Calibri"/>
                <a:sym typeface="Calibri"/>
              </a:rPr>
              <a:t>based on results of PSAT test in Junior (3</a:t>
            </a:r>
            <a:r>
              <a:rPr lang="en-US" sz="1202" b="0" i="0" u="none" strike="noStrike" cap="none" baseline="30000">
                <a:solidFill>
                  <a:schemeClr val="dk1"/>
                </a:solidFill>
                <a:latin typeface="Calibri"/>
                <a:ea typeface="Calibri"/>
                <a:cs typeface="Calibri"/>
                <a:sym typeface="Calibri"/>
              </a:rPr>
              <a:t>rd</a:t>
            </a:r>
            <a:r>
              <a:rPr lang="en-US" sz="1202" b="0" i="0" u="none" strike="noStrike" cap="none">
                <a:solidFill>
                  <a:schemeClr val="dk1"/>
                </a:solidFill>
                <a:latin typeface="Calibri"/>
                <a:ea typeface="Calibri"/>
                <a:cs typeface="Calibri"/>
                <a:sym typeface="Calibri"/>
              </a:rPr>
              <a:t> year) of high school, students may be recognized as Commended  Students or Semifinalists for National Merit Scholarship</a:t>
            </a:r>
            <a:endParaRPr/>
          </a:p>
          <a:p>
            <a:pPr marL="171450" marR="0" lvl="0" indent="-171450" algn="l" rtl="0">
              <a:lnSpc>
                <a:spcPct val="90000"/>
              </a:lnSpc>
              <a:spcBef>
                <a:spcPts val="0"/>
              </a:spcBef>
              <a:spcAft>
                <a:spcPts val="0"/>
              </a:spcAft>
              <a:buClr>
                <a:schemeClr val="dk1"/>
              </a:buClr>
              <a:buSzPts val="1202"/>
              <a:buFont typeface="Arial"/>
              <a:buChar char="•"/>
            </a:pPr>
            <a:r>
              <a:rPr lang="en-US" sz="1202" b="0" i="0" u="none" strike="noStrike" cap="none">
                <a:solidFill>
                  <a:schemeClr val="dk1"/>
                </a:solidFill>
                <a:latin typeface="Calibri"/>
                <a:ea typeface="Calibri"/>
                <a:cs typeface="Calibri"/>
                <a:sym typeface="Calibri"/>
              </a:rPr>
              <a:t>Commended Students receive letters of Commendation in recognition of their outstanding academic promise</a:t>
            </a:r>
            <a:endParaRPr/>
          </a:p>
          <a:p>
            <a:pPr marL="171450" marR="0" lvl="0" indent="-171450" algn="l" rtl="0">
              <a:lnSpc>
                <a:spcPct val="90000"/>
              </a:lnSpc>
              <a:spcBef>
                <a:spcPts val="0"/>
              </a:spcBef>
              <a:spcAft>
                <a:spcPts val="0"/>
              </a:spcAft>
              <a:buClr>
                <a:schemeClr val="dk1"/>
              </a:buClr>
              <a:buSzPts val="1202"/>
              <a:buFont typeface="Arial"/>
              <a:buChar char="•"/>
            </a:pPr>
            <a:r>
              <a:rPr lang="en-US" sz="1202" b="0" i="0" u="none" strike="noStrike" cap="none">
                <a:solidFill>
                  <a:schemeClr val="dk1"/>
                </a:solidFill>
                <a:latin typeface="Calibri"/>
                <a:ea typeface="Calibri"/>
                <a:cs typeface="Calibri"/>
                <a:sym typeface="Calibri"/>
              </a:rPr>
              <a:t>Semifinalists qualify for competition to receive a National Merit Scholarship</a:t>
            </a:r>
            <a:endParaRPr/>
          </a:p>
          <a:p>
            <a:pPr marL="171450" marR="0" lvl="0" indent="-95123" algn="l" rtl="0">
              <a:lnSpc>
                <a:spcPct val="90000"/>
              </a:lnSpc>
              <a:spcBef>
                <a:spcPts val="0"/>
              </a:spcBef>
              <a:spcAft>
                <a:spcPts val="0"/>
              </a:spcAft>
              <a:buClr>
                <a:schemeClr val="dk1"/>
              </a:buClr>
              <a:buSzPts val="1202"/>
              <a:buFont typeface="Arial"/>
              <a:buNone/>
            </a:pPr>
            <a:endParaRPr sz="1202"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endParaRPr sz="1110" b="0" i="0" u="none" strike="noStrike" cap="none">
              <a:solidFill>
                <a:schemeClr val="dk1"/>
              </a:solidFill>
              <a:latin typeface="Calibri"/>
              <a:ea typeface="Calibri"/>
              <a:cs typeface="Calibri"/>
              <a:sym typeface="Calibri"/>
            </a:endParaRPr>
          </a:p>
          <a:p>
            <a:pPr marL="171450" marR="0" lvl="0" indent="-100965" algn="l" rtl="0">
              <a:lnSpc>
                <a:spcPct val="90000"/>
              </a:lnSpc>
              <a:spcBef>
                <a:spcPts val="0"/>
              </a:spcBef>
              <a:spcAft>
                <a:spcPts val="0"/>
              </a:spcAft>
              <a:buClr>
                <a:schemeClr val="dk1"/>
              </a:buClr>
              <a:buSzPts val="1110"/>
              <a:buFont typeface="Arial"/>
              <a:buNone/>
            </a:pPr>
            <a:endParaRPr sz="111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endParaRPr sz="1110" b="0" i="0" u="none" strike="noStrike" cap="none">
              <a:solidFill>
                <a:schemeClr val="dk1"/>
              </a:solidFill>
              <a:latin typeface="Calibri"/>
              <a:ea typeface="Calibri"/>
              <a:cs typeface="Calibri"/>
              <a:sym typeface="Calibri"/>
            </a:endParaRPr>
          </a:p>
        </p:txBody>
      </p:sp>
      <p:sp>
        <p:nvSpPr>
          <p:cNvPr id="137" name="Shape 137"/>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06015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Shape 143"/>
          <p:cNvSpPr txBox="1">
            <a:spLocks noGrp="1"/>
          </p:cNvSpPr>
          <p:nvPr>
            <p:ph type="body" idx="1"/>
          </p:nvPr>
        </p:nvSpPr>
        <p:spPr>
          <a:xfrm>
            <a:off x="701040" y="4415790"/>
            <a:ext cx="5608320" cy="463931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400" b="1" i="0" u="none" strike="noStrike" cap="none">
                <a:solidFill>
                  <a:schemeClr val="dk1"/>
                </a:solidFill>
                <a:latin typeface="Calibri"/>
                <a:ea typeface="Calibri"/>
                <a:cs typeface="Calibri"/>
                <a:sym typeface="Calibri"/>
              </a:rPr>
              <a:t>No registration is needed for these resources and they are all free from College Board.</a:t>
            </a:r>
            <a:endParaRPr/>
          </a:p>
          <a:p>
            <a:pPr marL="171450" marR="0" lvl="0" indent="-171450" algn="l" rtl="0">
              <a:spcBef>
                <a:spcPts val="0"/>
              </a:spcBef>
              <a:spcAft>
                <a:spcPts val="0"/>
              </a:spcAft>
              <a:buClr>
                <a:schemeClr val="dk1"/>
              </a:buClr>
              <a:buSzPts val="1400"/>
              <a:buFont typeface="Arial"/>
              <a:buChar char="•"/>
            </a:pPr>
            <a:r>
              <a:rPr lang="en-US" sz="1400" b="1" i="1" u="none" strike="noStrike" cap="none">
                <a:solidFill>
                  <a:schemeClr val="dk1"/>
                </a:solidFill>
                <a:latin typeface="Calibri"/>
                <a:ea typeface="Calibri"/>
                <a:cs typeface="Calibri"/>
                <a:sym typeface="Calibri"/>
              </a:rPr>
              <a:t>SAT </a:t>
            </a:r>
            <a:r>
              <a:rPr lang="en-US" sz="1400" b="1" i="1"/>
              <a:t>Practice on Khan Academy</a:t>
            </a:r>
            <a:endParaRPr sz="1400" b="1" i="0" u="none" strike="noStrike" cap="none">
              <a:solidFill>
                <a:schemeClr val="dk1"/>
              </a:solidFill>
              <a:latin typeface="Calibri"/>
              <a:ea typeface="Calibri"/>
              <a:cs typeface="Calibri"/>
              <a:sym typeface="Calibri"/>
            </a:endParaRPr>
          </a:p>
          <a:p>
            <a:pPr marL="171450" marR="0" lvl="0" indent="-171450" algn="l" rtl="0">
              <a:spcBef>
                <a:spcPts val="0"/>
              </a:spcBef>
              <a:spcAft>
                <a:spcPts val="0"/>
              </a:spcAft>
              <a:buClr>
                <a:schemeClr val="dk1"/>
              </a:buClr>
              <a:buSzPts val="1400"/>
              <a:buFont typeface="Arial"/>
              <a:buChar char="•"/>
            </a:pPr>
            <a:r>
              <a:rPr lang="en-US" sz="1400" b="1" i="1" u="none" strike="noStrike" cap="none">
                <a:solidFill>
                  <a:schemeClr val="dk1"/>
                </a:solidFill>
                <a:latin typeface="Calibri"/>
                <a:ea typeface="Calibri"/>
                <a:cs typeface="Calibri"/>
                <a:sym typeface="Calibri"/>
              </a:rPr>
              <a:t>The SAT Practice Test</a:t>
            </a:r>
            <a:r>
              <a:rPr lang="en-US" sz="1400" b="1" i="0" u="none" strike="noStrike" cap="none">
                <a:solidFill>
                  <a:schemeClr val="dk1"/>
                </a:solidFill>
                <a:latin typeface="Calibri"/>
                <a:ea typeface="Calibri"/>
                <a:cs typeface="Calibri"/>
                <a:sym typeface="Calibri"/>
              </a:rPr>
              <a:t> is a full length official SAT practice test.  This is a stress-free way for students to discover their strengths and weaknesses on the SAT.</a:t>
            </a:r>
            <a:endParaRPr/>
          </a:p>
          <a:p>
            <a:pPr marL="0" marR="0" lvl="0" indent="0" algn="l" rtl="0">
              <a:spcBef>
                <a:spcPts val="0"/>
              </a:spcBef>
              <a:spcAft>
                <a:spcPts val="0"/>
              </a:spcAft>
              <a:buNone/>
            </a:pPr>
            <a:endParaRPr/>
          </a:p>
          <a:p>
            <a:pPr marL="0" marR="0" lvl="0" indent="0" algn="l" rtl="0">
              <a:spcBef>
                <a:spcPts val="0"/>
              </a:spcBef>
              <a:spcAft>
                <a:spcPts val="0"/>
              </a:spcAft>
              <a:buNone/>
            </a:pPr>
            <a:endParaRPr sz="14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400" b="1" i="0" u="none" strike="noStrike" cap="none">
                <a:solidFill>
                  <a:schemeClr val="dk1"/>
                </a:solidFill>
                <a:latin typeface="Calibri"/>
                <a:ea typeface="Calibri"/>
                <a:cs typeface="Calibri"/>
                <a:sym typeface="Calibri"/>
              </a:rPr>
              <a:t>Everything listed on this slide can be accessed without creating an account with College Board.</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4" name="Shape 144"/>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53029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1" name="Shape 151"/>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Tree>
    <p:extLst>
      <p:ext uri="{BB962C8B-B14F-4D97-AF65-F5344CB8AC3E}">
        <p14:creationId xmlns:p14="http://schemas.microsoft.com/office/powerpoint/2010/main" val="4208114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Shape 156"/>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400" b="1" i="0" u="none" strike="noStrike" cap="none">
                <a:solidFill>
                  <a:schemeClr val="dk1"/>
                </a:solidFill>
                <a:latin typeface="Calibri"/>
                <a:ea typeface="Calibri"/>
                <a:cs typeface="Calibri"/>
                <a:sym typeface="Calibri"/>
              </a:rPr>
              <a:t>Making a college readiness plan will differ for every family.  Here are some areas to consider as you and your student begin to plan for college.  Students will need to identify their areas of interests, such as career fields, courses of study, and colleges to attend.  Take virtual tours of the colleges that are of interest to your student.  Get a feel for the campus, their majors and special offerings.  Scholarship research should begin in order to determine how much money your student may be eligible to receive in addition to the FAFSA, Free Application for Federal Student Aid.  Use your high school guidance counselors and the College and Career counselors as a resource to assist your student during the school year.  They are a great asset and will have tips and ideas to help your student throughout high school.  </a:t>
            </a:r>
            <a:endParaRPr/>
          </a:p>
          <a:p>
            <a:pPr marL="0" marR="0" lvl="0" indent="0" algn="l"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157" name="Shape 157"/>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46384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Shape 163"/>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In addition to these core disciplines, your students will have an opportunity to take classes, including accelerated coursework, in topics of their choice: world languages, music, art, cooking, technology, journalism, agribusiness, etc.  Not to mention the many and diverse academies and magnet programs offered at the high schools.  If you’re interested in learning more about those, please visit the School Choice department on the OCPS website.</a:t>
            </a:r>
            <a:endParaRPr sz="1200" b="0" i="0" u="none" strike="noStrike" cap="none">
              <a:solidFill>
                <a:schemeClr val="dk1"/>
              </a:solidFill>
              <a:latin typeface="Calibri"/>
              <a:ea typeface="Calibri"/>
              <a:cs typeface="Calibri"/>
              <a:sym typeface="Calibri"/>
            </a:endParaRPr>
          </a:p>
        </p:txBody>
      </p:sp>
      <p:sp>
        <p:nvSpPr>
          <p:cNvPr id="164" name="Shape 164"/>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7990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1" name="Shape 171"/>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Tree>
    <p:extLst>
      <p:ext uri="{BB962C8B-B14F-4D97-AF65-F5344CB8AC3E}">
        <p14:creationId xmlns:p14="http://schemas.microsoft.com/office/powerpoint/2010/main" val="4003913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8" name="Shape 178"/>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Tree>
    <p:extLst>
      <p:ext uri="{BB962C8B-B14F-4D97-AF65-F5344CB8AC3E}">
        <p14:creationId xmlns:p14="http://schemas.microsoft.com/office/powerpoint/2010/main" val="4139470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5" name="Shape 185"/>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Tree>
    <p:extLst>
      <p:ext uri="{BB962C8B-B14F-4D97-AF65-F5344CB8AC3E}">
        <p14:creationId xmlns:p14="http://schemas.microsoft.com/office/powerpoint/2010/main" val="4090051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2" name="Shape 192"/>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Tree>
    <p:extLst>
      <p:ext uri="{BB962C8B-B14F-4D97-AF65-F5344CB8AC3E}">
        <p14:creationId xmlns:p14="http://schemas.microsoft.com/office/powerpoint/2010/main" val="3128398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Shape 70"/>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400" b="1" i="0" u="none" strike="noStrike" cap="none">
                <a:solidFill>
                  <a:schemeClr val="dk1"/>
                </a:solidFill>
                <a:latin typeface="Calibri"/>
                <a:ea typeface="Calibri"/>
                <a:cs typeface="Calibri"/>
                <a:sym typeface="Calibri"/>
              </a:rPr>
              <a:t>The Advanced Studies department works to promote college readiness opportunities to students at all levels within Orange County through programs such as AVID,Advanced Placement, Cambridge AICE, and the International Baccalaureate Program.</a:t>
            </a:r>
            <a:endParaRPr sz="1400" b="0" i="0" u="none" strike="noStrike" cap="none">
              <a:solidFill>
                <a:schemeClr val="dk1"/>
              </a:solidFill>
              <a:latin typeface="Calibri"/>
              <a:ea typeface="Calibri"/>
              <a:cs typeface="Calibri"/>
              <a:sym typeface="Calibri"/>
            </a:endParaRPr>
          </a:p>
        </p:txBody>
      </p:sp>
      <p:sp>
        <p:nvSpPr>
          <p:cNvPr id="71" name="Shape 71"/>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82680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3" name="Shape 203"/>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Tree>
    <p:extLst>
      <p:ext uri="{BB962C8B-B14F-4D97-AF65-F5344CB8AC3E}">
        <p14:creationId xmlns:p14="http://schemas.microsoft.com/office/powerpoint/2010/main" val="974007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10" name="Shape 210"/>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3555438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17" name="Shape 217"/>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Tree>
    <p:extLst>
      <p:ext uri="{BB962C8B-B14F-4D97-AF65-F5344CB8AC3E}">
        <p14:creationId xmlns:p14="http://schemas.microsoft.com/office/powerpoint/2010/main" val="2520660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24" name="Shape 224"/>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23</a:t>
            </a:fld>
            <a:endParaRPr/>
          </a:p>
        </p:txBody>
      </p:sp>
    </p:spTree>
    <p:extLst>
      <p:ext uri="{BB962C8B-B14F-4D97-AF65-F5344CB8AC3E}">
        <p14:creationId xmlns:p14="http://schemas.microsoft.com/office/powerpoint/2010/main" val="41122149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Shape 230"/>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400" b="1" i="0" u="none" strike="noStrike" cap="none">
                <a:solidFill>
                  <a:schemeClr val="dk1"/>
                </a:solidFill>
                <a:latin typeface="Calibri"/>
                <a:ea typeface="Calibri"/>
                <a:cs typeface="Calibri"/>
                <a:sym typeface="Calibri"/>
              </a:rPr>
              <a:t>Advanced Studies is hosting a summer camp for students who have been identified to participate in the Orange TIPs program.  Certified teachers will be chaperoning students to various colleges in and around the Central Florida area.  Students will participate in tours, information sessions and activities that will expose them to the opportunities available after high school as well as how to take advantage of these opportunities.</a:t>
            </a:r>
            <a:endParaRPr/>
          </a:p>
          <a:p>
            <a:pPr marL="0" marR="0" lvl="0" indent="0" algn="l"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31" name="Shape 231"/>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61654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Shape 238"/>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400" b="1" i="0" u="none" strike="noStrike" cap="none">
                <a:solidFill>
                  <a:schemeClr val="dk1"/>
                </a:solidFill>
                <a:latin typeface="Calibri"/>
                <a:ea typeface="Calibri"/>
                <a:cs typeface="Calibri"/>
                <a:sym typeface="Calibri"/>
              </a:rPr>
              <a:t>The Orange TIPs Summer Camp will be June </a:t>
            </a:r>
            <a:r>
              <a:rPr lang="en-US" sz="1400" b="1"/>
              <a:t>4-8</a:t>
            </a:r>
            <a:r>
              <a:rPr lang="en-US" sz="1400" b="1" i="0" u="none" strike="noStrike" cap="none">
                <a:solidFill>
                  <a:schemeClr val="dk1"/>
                </a:solidFill>
                <a:latin typeface="Calibri"/>
                <a:ea typeface="Calibri"/>
                <a:cs typeface="Calibri"/>
                <a:sym typeface="Calibri"/>
              </a:rPr>
              <a:t>.  We will be visiting a different college or career site each day.  We have </a:t>
            </a:r>
            <a:r>
              <a:rPr lang="en-US" sz="1400" b="1"/>
              <a:t>four </a:t>
            </a:r>
            <a:r>
              <a:rPr lang="en-US" sz="1400" b="1" i="0" u="none" strike="noStrike" cap="none">
                <a:solidFill>
                  <a:schemeClr val="dk1"/>
                </a:solidFill>
                <a:latin typeface="Calibri"/>
                <a:ea typeface="Calibri"/>
                <a:cs typeface="Calibri"/>
                <a:sym typeface="Calibri"/>
              </a:rPr>
              <a:t>TIPs camp locations. The deadline for your $25 deposit and application is April </a:t>
            </a:r>
            <a:r>
              <a:rPr lang="en-US" sz="1400" b="1"/>
              <a:t>30</a:t>
            </a:r>
            <a:r>
              <a:rPr lang="en-US" sz="1400" b="1" i="0" u="none" strike="noStrike" cap="none">
                <a:solidFill>
                  <a:schemeClr val="dk1"/>
                </a:solidFill>
                <a:latin typeface="Calibri"/>
                <a:ea typeface="Calibri"/>
                <a:cs typeface="Calibri"/>
                <a:sym typeface="Calibri"/>
              </a:rPr>
              <a:t>th.  Please note that once we have received your $25 deposit and application, we will be in contact with you regarding specific details of the camp.</a:t>
            </a:r>
            <a:endParaRPr/>
          </a:p>
          <a:p>
            <a:pPr marL="0" marR="0" lvl="0" indent="0" algn="l" rtl="0">
              <a:spcBef>
                <a:spcPts val="0"/>
              </a:spcBef>
              <a:spcAft>
                <a:spcPts val="0"/>
              </a:spcAft>
              <a:buNone/>
            </a:pPr>
            <a:endParaRPr sz="14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400" b="0" i="1" u="none" strike="noStrike" cap="none">
                <a:solidFill>
                  <a:schemeClr val="dk1"/>
                </a:solidFill>
                <a:latin typeface="Calibri"/>
                <a:ea typeface="Calibri"/>
                <a:cs typeface="Calibri"/>
                <a:sym typeface="Calibri"/>
              </a:rPr>
              <a:t>(We will be taking applications and deposits today after the parent meeting.)</a:t>
            </a:r>
            <a:endParaRPr/>
          </a:p>
          <a:p>
            <a:pPr marL="0" marR="0" lvl="0" indent="0" algn="l" rtl="0">
              <a:spcBef>
                <a:spcPts val="0"/>
              </a:spcBef>
              <a:spcAft>
                <a:spcPts val="0"/>
              </a:spcAft>
              <a:buNone/>
            </a:pPr>
            <a:endParaRPr sz="1400" b="0" i="1"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400" i="1"/>
              <a:t>Full Sail University</a:t>
            </a:r>
            <a:endParaRPr sz="1400" i="1"/>
          </a:p>
          <a:p>
            <a:pPr marL="0" marR="0" lvl="0" indent="0" algn="l" rtl="0">
              <a:spcBef>
                <a:spcPts val="0"/>
              </a:spcBef>
              <a:spcAft>
                <a:spcPts val="0"/>
              </a:spcAft>
              <a:buNone/>
            </a:pPr>
            <a:r>
              <a:rPr lang="en-US" sz="1400" i="1"/>
              <a:t>Valencia College</a:t>
            </a:r>
            <a:endParaRPr sz="1400" i="1"/>
          </a:p>
          <a:p>
            <a:pPr marL="0" marR="0" lvl="0" indent="0" algn="l" rtl="0">
              <a:spcBef>
                <a:spcPts val="0"/>
              </a:spcBef>
              <a:spcAft>
                <a:spcPts val="0"/>
              </a:spcAft>
              <a:buNone/>
            </a:pPr>
            <a:r>
              <a:rPr lang="en-US" sz="1400" i="1"/>
              <a:t>Florida Polytechnic University</a:t>
            </a:r>
            <a:endParaRPr sz="1400" i="1"/>
          </a:p>
          <a:p>
            <a:pPr marL="0" marR="0" lvl="0" indent="0" algn="l" rtl="0">
              <a:spcBef>
                <a:spcPts val="0"/>
              </a:spcBef>
              <a:spcAft>
                <a:spcPts val="0"/>
              </a:spcAft>
              <a:buNone/>
            </a:pPr>
            <a:r>
              <a:rPr lang="en-US" sz="1400" i="1"/>
              <a:t>University of Central Florida</a:t>
            </a:r>
            <a:endParaRPr sz="1400" i="1"/>
          </a:p>
          <a:p>
            <a:pPr marL="0" marR="0" lvl="0" indent="0" algn="l" rtl="0">
              <a:spcBef>
                <a:spcPts val="0"/>
              </a:spcBef>
              <a:spcAft>
                <a:spcPts val="0"/>
              </a:spcAft>
              <a:buNone/>
            </a:pPr>
            <a:r>
              <a:rPr lang="en-US" sz="1400" i="1"/>
              <a:t>Dr. Phillips PErforming Arts Center</a:t>
            </a:r>
            <a:endParaRPr sz="1400" i="1"/>
          </a:p>
          <a:p>
            <a:pPr marL="0" marR="0" lvl="0" indent="0" algn="l" rtl="0">
              <a:spcBef>
                <a:spcPts val="0"/>
              </a:spcBef>
              <a:spcAft>
                <a:spcPts val="0"/>
              </a:spcAft>
              <a:buNone/>
            </a:pPr>
            <a:endParaRPr sz="1400" i="1"/>
          </a:p>
          <a:p>
            <a:pPr marL="0" marR="0" lvl="0" indent="0" algn="l" rtl="0">
              <a:spcBef>
                <a:spcPts val="0"/>
              </a:spcBef>
              <a:spcAft>
                <a:spcPts val="0"/>
              </a:spcAft>
              <a:buNone/>
            </a:pPr>
            <a:endParaRPr sz="1400" b="0" i="1" u="none" strike="noStrike" cap="none">
              <a:solidFill>
                <a:schemeClr val="dk1"/>
              </a:solidFill>
              <a:latin typeface="Calibri"/>
              <a:ea typeface="Calibri"/>
              <a:cs typeface="Calibri"/>
              <a:sym typeface="Calibri"/>
            </a:endParaRPr>
          </a:p>
        </p:txBody>
      </p:sp>
      <p:sp>
        <p:nvSpPr>
          <p:cNvPr id="239" name="Shape 239"/>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25</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375256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Shape 246"/>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en-US" sz="1400" b="1" i="0" u="none" strike="noStrike" cap="none">
                <a:solidFill>
                  <a:schemeClr val="dk1"/>
                </a:solidFill>
                <a:latin typeface="Calibri"/>
                <a:ea typeface="Calibri"/>
                <a:cs typeface="Calibri"/>
                <a:sym typeface="Calibri"/>
              </a:rPr>
              <a:t>Please visit our website at </a:t>
            </a:r>
            <a:r>
              <a:rPr lang="en-US" sz="1400" b="0" i="0" u="sng" strike="noStrike" cap="none">
                <a:solidFill>
                  <a:schemeClr val="hlink"/>
                </a:solidFill>
                <a:latin typeface="Calibri"/>
                <a:ea typeface="Calibri"/>
                <a:cs typeface="Calibri"/>
                <a:sym typeface="Calibri"/>
                <a:hlinkClick r:id="rId3"/>
              </a:rPr>
              <a:t>http://tinyurl.com/AdvStudies</a:t>
            </a:r>
            <a:r>
              <a:rPr lang="en-US" sz="1400" b="0" i="0" u="none" strike="noStrike" cap="none">
                <a:solidFill>
                  <a:schemeClr val="dk1"/>
                </a:solidFill>
                <a:latin typeface="Calibri"/>
                <a:ea typeface="Calibri"/>
                <a:cs typeface="Calibri"/>
                <a:sym typeface="Calibri"/>
              </a:rPr>
              <a:t> </a:t>
            </a:r>
            <a:r>
              <a:rPr lang="en-US" sz="1400" b="1" i="0" u="none" strike="noStrike" cap="none">
                <a:solidFill>
                  <a:schemeClr val="dk1"/>
                </a:solidFill>
                <a:latin typeface="Calibri"/>
                <a:ea typeface="Calibri"/>
                <a:cs typeface="Calibri"/>
                <a:sym typeface="Calibri"/>
              </a:rPr>
              <a:t>for contact information and to download the registration application.  We look forward to seeing your student at Orange TIPs Summer Camp.  Thank you and congratulations to your student for being selected for this opportunity.  </a:t>
            </a:r>
            <a:endParaRPr/>
          </a:p>
          <a:p>
            <a:pPr marL="0" marR="0" lvl="0" indent="0" algn="l"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47" name="Shape 247"/>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26</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54839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Shape 253"/>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54" name="Shape 254"/>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27</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82692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Shape 78"/>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400" b="1" i="0" u="none" strike="noStrike" cap="none">
                <a:solidFill>
                  <a:schemeClr val="dk1"/>
                </a:solidFill>
                <a:latin typeface="Calibri"/>
                <a:ea typeface="Calibri"/>
                <a:cs typeface="Calibri"/>
                <a:sym typeface="Calibri"/>
              </a:rPr>
              <a:t>Congratulations on your student being identified as being in the top 10% of 7</a:t>
            </a:r>
            <a:r>
              <a:rPr lang="en-US" sz="1400" b="1" i="0" u="none" strike="noStrike" cap="none" baseline="30000">
                <a:solidFill>
                  <a:schemeClr val="dk1"/>
                </a:solidFill>
                <a:latin typeface="Calibri"/>
                <a:ea typeface="Calibri"/>
                <a:cs typeface="Calibri"/>
                <a:sym typeface="Calibri"/>
              </a:rPr>
              <a:t>th</a:t>
            </a:r>
            <a:r>
              <a:rPr lang="en-US" sz="1400" b="1" i="0" u="none" strike="noStrike" cap="none">
                <a:solidFill>
                  <a:schemeClr val="dk1"/>
                </a:solidFill>
                <a:latin typeface="Calibri"/>
                <a:ea typeface="Calibri"/>
                <a:cs typeface="Calibri"/>
                <a:sym typeface="Calibri"/>
              </a:rPr>
              <a:t> grade students in Orange County as determined by scores on FSA tests or possibly End of Course exams, and being selected to take the SAT test.  In the next few slides, you will be provided with more information regarding the SAT test and ideas for next steps in planning for college readiness for your student.</a:t>
            </a:r>
            <a:endParaRPr/>
          </a:p>
          <a:p>
            <a:pPr marL="0" marR="0" lvl="0" indent="0" algn="l" rtl="0">
              <a:spcBef>
                <a:spcPts val="0"/>
              </a:spcBef>
              <a:spcAft>
                <a:spcPts val="0"/>
              </a:spcAft>
              <a:buNone/>
            </a:pPr>
            <a:endParaRPr sz="1200" b="1" i="0" u="none" strike="noStrike" cap="none">
              <a:solidFill>
                <a:schemeClr val="dk1"/>
              </a:solidFill>
              <a:latin typeface="Calibri"/>
              <a:ea typeface="Calibri"/>
              <a:cs typeface="Calibri"/>
              <a:sym typeface="Calibri"/>
            </a:endParaRPr>
          </a:p>
        </p:txBody>
      </p:sp>
      <p:sp>
        <p:nvSpPr>
          <p:cNvPr id="79" name="Shape 79"/>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3629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Shape 85"/>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285750" marR="0" lvl="0" indent="-196850" algn="l" rtl="0">
              <a:spcBef>
                <a:spcPts val="0"/>
              </a:spcBef>
              <a:spcAft>
                <a:spcPts val="0"/>
              </a:spcAft>
              <a:buClr>
                <a:schemeClr val="dk1"/>
              </a:buClr>
              <a:buSzPts val="1400"/>
              <a:buFont typeface="Arial"/>
              <a:buNone/>
            </a:pPr>
            <a:r>
              <a:rPr lang="en-US" sz="1400"/>
              <a:t>. It is a 3 hour test but  will last a little longer with the assigned stretch breaks for the exam . Even though it is a paper test it is computer scored</a:t>
            </a:r>
            <a:endParaRPr sz="1400" b="0" i="0" u="none" strike="noStrike" cap="none">
              <a:solidFill>
                <a:schemeClr val="dk1"/>
              </a:solidFill>
              <a:latin typeface="Calibri"/>
              <a:ea typeface="Calibri"/>
              <a:cs typeface="Calibri"/>
              <a:sym typeface="Calibri"/>
            </a:endParaRPr>
          </a:p>
        </p:txBody>
      </p:sp>
      <p:sp>
        <p:nvSpPr>
          <p:cNvPr id="86" name="Shape 86"/>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9613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Shape 92"/>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a:t>The results will be mailed home to your student . This process can take anywhere between 17-22 days. You will get a detailed report on the breakdown of how your student did on the exam. </a:t>
            </a:r>
            <a:endParaRPr/>
          </a:p>
          <a:p>
            <a:pPr marL="0" marR="0" lvl="0" indent="0" algn="l" rtl="0">
              <a:spcBef>
                <a:spcPts val="0"/>
              </a:spcBef>
              <a:spcAft>
                <a:spcPts val="0"/>
              </a:spcAft>
              <a:buNone/>
            </a:pPr>
            <a:endParaRPr/>
          </a:p>
        </p:txBody>
      </p:sp>
      <p:sp>
        <p:nvSpPr>
          <p:cNvPr id="93" name="Shape 93"/>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13082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Shape 99"/>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a:t>There are lots of material on this test that your student may not have been exposed to. They are taking the same test that the 11th and 12th graders will take.</a:t>
            </a:r>
            <a:endParaRPr/>
          </a:p>
          <a:p>
            <a:pPr marL="0" marR="0" lvl="0" indent="0" algn="l" rtl="0">
              <a:spcBef>
                <a:spcPts val="0"/>
              </a:spcBef>
              <a:spcAft>
                <a:spcPts val="0"/>
              </a:spcAft>
              <a:buNone/>
            </a:pPr>
            <a:r>
              <a:rPr lang="en-US"/>
              <a:t>Please tell them not to be discouraged by their scores. This is just to get a baseline for themselves and to get familiar with the questioning content.</a:t>
            </a:r>
            <a:endParaRPr/>
          </a:p>
        </p:txBody>
      </p:sp>
      <p:sp>
        <p:nvSpPr>
          <p:cNvPr id="100" name="Shape 100"/>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6984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Shape 108"/>
          <p:cNvSpPr txBox="1">
            <a:spLocks noGrp="1"/>
          </p:cNvSpPr>
          <p:nvPr>
            <p:ph type="body" idx="1"/>
          </p:nvPr>
        </p:nvSpPr>
        <p:spPr>
          <a:xfrm>
            <a:off x="734423"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a:t>The best advice I can you you is to have your child be an avid reader. The more they read the better they will usually do on testing exams. </a:t>
            </a:r>
            <a:endParaRPr sz="1200" b="0" i="0" u="none" strike="noStrike" cap="none">
              <a:solidFill>
                <a:schemeClr val="dk1"/>
              </a:solidFill>
              <a:latin typeface="Calibri"/>
              <a:ea typeface="Calibri"/>
              <a:cs typeface="Calibri"/>
              <a:sym typeface="Calibri"/>
            </a:endParaRPr>
          </a:p>
        </p:txBody>
      </p:sp>
      <p:sp>
        <p:nvSpPr>
          <p:cNvPr id="109" name="Shape 109"/>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52505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Shape 115"/>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
        <p:nvSpPr>
          <p:cNvPr id="116" name="Shape 116"/>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2504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Shape 122"/>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3" name="Shape 123"/>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15773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549276"/>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457200"/>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471714"/>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44981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810204"/>
            <a:ext cx="3008313" cy="624895"/>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1"/>
          </p:nvPr>
        </p:nvSpPr>
        <p:spPr>
          <a:xfrm>
            <a:off x="3575050" y="810205"/>
            <a:ext cx="5111750" cy="5315958"/>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099"/>
            <a:ext cx="3008313" cy="4691064"/>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58"/>
        <p:cNvGrpSpPr/>
        <p:nvPr/>
      </p:nvGrpSpPr>
      <p:grpSpPr>
        <a:xfrm>
          <a:off x="0" y="0"/>
          <a:ext cx="0" cy="0"/>
          <a:chOff x="0" y="0"/>
          <a:chExt cx="0" cy="0"/>
        </a:xfrm>
      </p:grpSpPr>
      <p:sp>
        <p:nvSpPr>
          <p:cNvPr id="59" name="Shape 59"/>
          <p:cNvSpPr>
            <a:spLocks noGrp="1"/>
          </p:cNvSpPr>
          <p:nvPr>
            <p:ph type="pic" idx="2"/>
          </p:nvPr>
        </p:nvSpPr>
        <p:spPr>
          <a:xfrm>
            <a:off x="1792288" y="762443"/>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1"/>
          </p:nvPr>
        </p:nvSpPr>
        <p:spPr>
          <a:xfrm>
            <a:off x="1792288" y="5465879"/>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15" name="Shape 15" descr="OCPS_Slide_B.jpg"/>
          <p:cNvPicPr preferRelativeResize="0"/>
          <p:nvPr/>
        </p:nvPicPr>
        <p:blipFill rotWithShape="1">
          <a:blip r:embed="rId11">
            <a:alphaModFix/>
          </a:blip>
          <a:srcRect/>
          <a:stretch/>
        </p:blipFill>
        <p:spPr>
          <a:xfrm>
            <a:off x="0" y="0"/>
            <a:ext cx="9144000" cy="6858000"/>
          </a:xfrm>
          <a:prstGeom prst="rect">
            <a:avLst/>
          </a:prstGeom>
          <a:noFill/>
          <a:ln>
            <a:noFill/>
          </a:ln>
        </p:spPr>
      </p:pic>
      <p:sp>
        <p:nvSpPr>
          <p:cNvPr id="16" name="Shape 16"/>
          <p:cNvSpPr txBox="1"/>
          <p:nvPr/>
        </p:nvSpPr>
        <p:spPr>
          <a:xfrm>
            <a:off x="134938" y="68263"/>
            <a:ext cx="5075237" cy="5238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0" i="0" u="none" strike="noStrike" cap="none">
                <a:solidFill>
                  <a:schemeClr val="lt1"/>
                </a:solidFill>
                <a:latin typeface="Calibri"/>
                <a:ea typeface="Calibri"/>
                <a:cs typeface="Calibri"/>
                <a:sym typeface="Calibri"/>
              </a:rPr>
              <a:t>Orange County Public Schools</a:t>
            </a: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hyperlink" Target="https://tinyurl.com/OrangeTIPS201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ocps.net/cms/one.aspx?portalId=54703&amp;pageId=88516" TargetMode="External"/><Relationship Id="rId7" Type="http://schemas.openxmlformats.org/officeDocument/2006/relationships/hyperlink" Target="mailto:robin.simmons@ocps.net"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mailto:rebecca.hunt@opcs.net" TargetMode="External"/><Relationship Id="rId5" Type="http://schemas.openxmlformats.org/officeDocument/2006/relationships/hyperlink" Target="mailto:Marjorie.Ceballos@ocps.net" TargetMode="External"/><Relationship Id="rId4" Type="http://schemas.openxmlformats.org/officeDocument/2006/relationships/hyperlink" Target="mailto:Stacey.Mancuso@ocps.net"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tinyurl.com/OrangeTIPS201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llegereadiness.collegeboard.org/about/alignment/math/heart-of-algebr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collegereadiness.collegeboard.org/about/alignment/math/passport-to-advanced-math" TargetMode="External"/><Relationship Id="rId4" Type="http://schemas.openxmlformats.org/officeDocument/2006/relationships/hyperlink" Target="https://collegereadiness.collegeboard.org/about/alignment/math/problem-solving-data-analy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descr="OCPS_Slide_A.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67" name="Shape 67"/>
          <p:cNvSpPr txBox="1"/>
          <p:nvPr/>
        </p:nvSpPr>
        <p:spPr>
          <a:xfrm>
            <a:off x="4360863" y="5426075"/>
            <a:ext cx="4295775" cy="830997"/>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400" b="0" i="0" u="none" strike="noStrike" cap="none">
                <a:solidFill>
                  <a:schemeClr val="dk1"/>
                </a:solidFill>
                <a:latin typeface="Calibri"/>
                <a:ea typeface="Calibri"/>
                <a:cs typeface="Calibri"/>
                <a:sym typeface="Calibri"/>
              </a:rPr>
              <a:t>Orange TIPs Parent Overview </a:t>
            </a:r>
            <a:endParaRPr sz="2400" b="0" i="0" u="none" strike="noStrike" cap="none">
              <a:solidFill>
                <a:schemeClr val="dk1"/>
              </a:solidFill>
              <a:latin typeface="Calibri"/>
              <a:ea typeface="Calibri"/>
              <a:cs typeface="Calibri"/>
              <a:sym typeface="Calibri"/>
            </a:endParaRPr>
          </a:p>
          <a:p>
            <a:pPr marL="0" marR="0" lvl="0" indent="0" algn="r" rtl="0">
              <a:spcBef>
                <a:spcPts val="0"/>
              </a:spcBef>
              <a:spcAft>
                <a:spcPts val="0"/>
              </a:spcAft>
              <a:buNone/>
            </a:pPr>
            <a:r>
              <a:rPr lang="en-US" sz="2400" b="0" i="0" u="none" strike="noStrike" cap="none">
                <a:solidFill>
                  <a:schemeClr val="dk1"/>
                </a:solidFill>
                <a:latin typeface="Calibri"/>
                <a:ea typeface="Calibri"/>
                <a:cs typeface="Calibri"/>
                <a:sym typeface="Calibri"/>
              </a:rPr>
              <a:t>March 10, 2018</a:t>
            </a:r>
            <a:endParaRPr sz="2400" b="0" i="0"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676025"/>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Individual SAT Scores Timeline </a:t>
            </a:r>
            <a:endParaRPr sz="4000" b="1" i="0" u="none" strike="noStrike" cap="none">
              <a:solidFill>
                <a:schemeClr val="dk1"/>
              </a:solidFill>
              <a:latin typeface="Calibri"/>
              <a:ea typeface="Calibri"/>
              <a:cs typeface="Calibri"/>
              <a:sym typeface="Calibri"/>
            </a:endParaRPr>
          </a:p>
        </p:txBody>
      </p:sp>
      <p:sp>
        <p:nvSpPr>
          <p:cNvPr id="133" name="Shape 133"/>
          <p:cNvSpPr txBox="1">
            <a:spLocks noGrp="1"/>
          </p:cNvSpPr>
          <p:nvPr>
            <p:ph type="body" idx="1"/>
          </p:nvPr>
        </p:nvSpPr>
        <p:spPr>
          <a:xfrm>
            <a:off x="457200" y="2055136"/>
            <a:ext cx="7696200" cy="4418815"/>
          </a:xfrm>
          <a:prstGeom prst="rect">
            <a:avLst/>
          </a:prstGeom>
          <a:noFill/>
          <a:ln>
            <a:noFill/>
          </a:ln>
        </p:spPr>
        <p:txBody>
          <a:bodyPr spcFirstLastPara="1" wrap="square" lIns="91425" tIns="45700" rIns="91425" bIns="45700" anchor="t" anchorCtr="0">
            <a:noAutofit/>
          </a:bodyPr>
          <a:lstStyle/>
          <a:p>
            <a:pPr marL="342900" marR="0" lvl="0" indent="-342900" algn="ctr" rtl="0">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Scores for SAT taken on </a:t>
            </a:r>
            <a:endParaRPr/>
          </a:p>
          <a:p>
            <a:pPr marL="342900" marR="0" lvl="0" indent="-342900" algn="ctr"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marR="0" lvl="0" indent="-342900" algn="ctr" rtl="0">
              <a:spcBef>
                <a:spcPts val="640"/>
              </a:spcBef>
              <a:spcAft>
                <a:spcPts val="0"/>
              </a:spcAft>
              <a:buClr>
                <a:schemeClr val="dk1"/>
              </a:buClr>
              <a:buSzPts val="3200"/>
              <a:buFont typeface="Arial"/>
              <a:buNone/>
            </a:pPr>
            <a:r>
              <a:rPr lang="en-US" sz="3200" b="1" i="0" u="none" strike="noStrike" cap="none">
                <a:solidFill>
                  <a:schemeClr val="dk1"/>
                </a:solidFill>
                <a:latin typeface="Calibri"/>
                <a:ea typeface="Calibri"/>
                <a:cs typeface="Calibri"/>
                <a:sym typeface="Calibri"/>
              </a:rPr>
              <a:t>  March 10, 2018</a:t>
            </a:r>
            <a:endParaRPr sz="3200" b="1" i="0" u="none" strike="noStrike" cap="none">
              <a:solidFill>
                <a:schemeClr val="dk1"/>
              </a:solidFill>
              <a:latin typeface="Calibri"/>
              <a:ea typeface="Calibri"/>
              <a:cs typeface="Calibri"/>
              <a:sym typeface="Calibri"/>
            </a:endParaRPr>
          </a:p>
          <a:p>
            <a:pPr marL="342900" marR="0" lvl="0" indent="-342900" algn="ctr" rtl="0">
              <a:spcBef>
                <a:spcPts val="640"/>
              </a:spcBef>
              <a:spcAft>
                <a:spcPts val="0"/>
              </a:spcAft>
              <a:buClr>
                <a:schemeClr val="dk1"/>
              </a:buClr>
              <a:buSzPts val="3200"/>
              <a:buFont typeface="Arial"/>
              <a:buNone/>
            </a:pPr>
            <a:endParaRPr sz="3200" b="1" i="0" u="none" strike="noStrike" cap="none">
              <a:solidFill>
                <a:schemeClr val="dk1"/>
              </a:solidFill>
              <a:latin typeface="Calibri"/>
              <a:ea typeface="Calibri"/>
              <a:cs typeface="Calibri"/>
              <a:sym typeface="Calibri"/>
            </a:endParaRPr>
          </a:p>
          <a:p>
            <a:pPr marL="342900" marR="0" lvl="0" indent="-342900" algn="ctr"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Will be mailed </a:t>
            </a:r>
            <a:r>
              <a:rPr lang="en-US"/>
              <a:t>approximately 17-22 days after the exam</a:t>
            </a:r>
            <a:endParaRPr sz="3200" b="1" i="1"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81481" y="274638"/>
            <a:ext cx="8999145" cy="14779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What Tests To Take &amp; When</a:t>
            </a:r>
            <a:endParaRPr sz="4000" b="1" i="0" u="none" strike="noStrike" cap="none">
              <a:solidFill>
                <a:schemeClr val="dk1"/>
              </a:solidFill>
              <a:latin typeface="Calibri"/>
              <a:ea typeface="Calibri"/>
              <a:cs typeface="Calibri"/>
              <a:sym typeface="Calibri"/>
            </a:endParaRPr>
          </a:p>
        </p:txBody>
      </p:sp>
      <p:graphicFrame>
        <p:nvGraphicFramePr>
          <p:cNvPr id="140" name="Shape 140"/>
          <p:cNvGraphicFramePr/>
          <p:nvPr/>
        </p:nvGraphicFramePr>
        <p:xfrm>
          <a:off x="520041" y="1667434"/>
          <a:ext cx="3000000" cy="3000000"/>
        </p:xfrm>
        <a:graphic>
          <a:graphicData uri="http://schemas.openxmlformats.org/drawingml/2006/table">
            <a:tbl>
              <a:tblPr firstRow="1" bandRow="1">
                <a:noFill/>
                <a:tableStyleId>{AA175B17-FDCF-4AD0-9037-D0702E07A044}</a:tableStyleId>
              </a:tblPr>
              <a:tblGrid>
                <a:gridCol w="2707350"/>
                <a:gridCol w="2707350"/>
                <a:gridCol w="2707350"/>
              </a:tblGrid>
              <a:tr h="699250">
                <a:tc>
                  <a:txBody>
                    <a:bodyPr/>
                    <a:lstStyle/>
                    <a:p>
                      <a:pPr marL="0" marR="0" lvl="0" indent="0" algn="ctr" rtl="0">
                        <a:spcBef>
                          <a:spcPts val="0"/>
                        </a:spcBef>
                        <a:spcAft>
                          <a:spcPts val="0"/>
                        </a:spcAft>
                        <a:buNone/>
                      </a:pPr>
                      <a:r>
                        <a:rPr lang="en-US" sz="2800"/>
                        <a:t>Grade</a:t>
                      </a:r>
                      <a:endParaRPr sz="2800"/>
                    </a:p>
                  </a:txBody>
                  <a:tcPr marL="91450" marR="91450" marT="45725" marB="45725"/>
                </a:tc>
                <a:tc>
                  <a:txBody>
                    <a:bodyPr/>
                    <a:lstStyle/>
                    <a:p>
                      <a:pPr marL="0" marR="0" lvl="0" indent="0" algn="ctr" rtl="0">
                        <a:spcBef>
                          <a:spcPts val="0"/>
                        </a:spcBef>
                        <a:spcAft>
                          <a:spcPts val="0"/>
                        </a:spcAft>
                        <a:buNone/>
                      </a:pPr>
                      <a:r>
                        <a:rPr lang="en-US" sz="2800"/>
                        <a:t>Test</a:t>
                      </a:r>
                      <a:endParaRPr sz="2800"/>
                    </a:p>
                  </a:txBody>
                  <a:tcPr marL="91450" marR="91450" marT="45725" marB="45725"/>
                </a:tc>
                <a:tc>
                  <a:txBody>
                    <a:bodyPr/>
                    <a:lstStyle/>
                    <a:p>
                      <a:pPr marL="0" marR="0" lvl="0" indent="0" algn="ctr" rtl="0">
                        <a:spcBef>
                          <a:spcPts val="0"/>
                        </a:spcBef>
                        <a:spcAft>
                          <a:spcPts val="0"/>
                        </a:spcAft>
                        <a:buNone/>
                      </a:pPr>
                      <a:r>
                        <a:rPr lang="en-US" sz="2800"/>
                        <a:t>Time</a:t>
                      </a:r>
                      <a:endParaRPr sz="2800"/>
                    </a:p>
                  </a:txBody>
                  <a:tcPr marL="91450" marR="91450" marT="45725" marB="45725"/>
                </a:tc>
              </a:tr>
              <a:tr h="699250">
                <a:tc>
                  <a:txBody>
                    <a:bodyPr/>
                    <a:lstStyle/>
                    <a:p>
                      <a:pPr marL="0" marR="0" lvl="0" indent="0" algn="ctr" rtl="0">
                        <a:spcBef>
                          <a:spcPts val="0"/>
                        </a:spcBef>
                        <a:spcAft>
                          <a:spcPts val="0"/>
                        </a:spcAft>
                        <a:buNone/>
                      </a:pPr>
                      <a:r>
                        <a:rPr lang="en-US" sz="2800"/>
                        <a:t>9</a:t>
                      </a:r>
                      <a:r>
                        <a:rPr lang="en-US" sz="2800" baseline="30000"/>
                        <a:t>th</a:t>
                      </a:r>
                      <a:endParaRPr sz="2800"/>
                    </a:p>
                  </a:txBody>
                  <a:tcPr marL="91450" marR="91450" marT="45725" marB="45725"/>
                </a:tc>
                <a:tc>
                  <a:txBody>
                    <a:bodyPr/>
                    <a:lstStyle/>
                    <a:p>
                      <a:pPr marL="0" marR="0" lvl="0" indent="0" algn="ctr" rtl="0">
                        <a:spcBef>
                          <a:spcPts val="0"/>
                        </a:spcBef>
                        <a:spcAft>
                          <a:spcPts val="0"/>
                        </a:spcAft>
                        <a:buNone/>
                      </a:pPr>
                      <a:r>
                        <a:rPr lang="en-US" sz="2800"/>
                        <a:t>PSAT</a:t>
                      </a:r>
                      <a:endParaRPr sz="2800"/>
                    </a:p>
                  </a:txBody>
                  <a:tcPr marL="91450" marR="91450" marT="45725" marB="45725"/>
                </a:tc>
                <a:tc>
                  <a:txBody>
                    <a:bodyPr/>
                    <a:lstStyle/>
                    <a:p>
                      <a:pPr marL="0" marR="0" lvl="0" indent="0" algn="ctr" rtl="0">
                        <a:spcBef>
                          <a:spcPts val="0"/>
                        </a:spcBef>
                        <a:spcAft>
                          <a:spcPts val="0"/>
                        </a:spcAft>
                        <a:buNone/>
                      </a:pPr>
                      <a:r>
                        <a:rPr lang="en-US" sz="2800"/>
                        <a:t>October</a:t>
                      </a:r>
                      <a:endParaRPr sz="2800"/>
                    </a:p>
                  </a:txBody>
                  <a:tcPr marL="91450" marR="91450" marT="45725" marB="45725"/>
                </a:tc>
              </a:tr>
              <a:tr h="699250">
                <a:tc>
                  <a:txBody>
                    <a:bodyPr/>
                    <a:lstStyle/>
                    <a:p>
                      <a:pPr marL="0" marR="0" lvl="0" indent="0" algn="ctr" rtl="0">
                        <a:spcBef>
                          <a:spcPts val="0"/>
                        </a:spcBef>
                        <a:spcAft>
                          <a:spcPts val="0"/>
                        </a:spcAft>
                        <a:buNone/>
                      </a:pPr>
                      <a:r>
                        <a:rPr lang="en-US" sz="2800"/>
                        <a:t>10</a:t>
                      </a:r>
                      <a:r>
                        <a:rPr lang="en-US" sz="2800" baseline="30000"/>
                        <a:t>th</a:t>
                      </a:r>
                      <a:r>
                        <a:rPr lang="en-US" sz="2800"/>
                        <a:t> </a:t>
                      </a:r>
                      <a:endParaRPr sz="2800"/>
                    </a:p>
                  </a:txBody>
                  <a:tcPr marL="91450" marR="91450" marT="45725" marB="45725"/>
                </a:tc>
                <a:tc>
                  <a:txBody>
                    <a:bodyPr/>
                    <a:lstStyle/>
                    <a:p>
                      <a:pPr marL="0" marR="0" lvl="0" indent="0" algn="ctr" rtl="0">
                        <a:spcBef>
                          <a:spcPts val="0"/>
                        </a:spcBef>
                        <a:spcAft>
                          <a:spcPts val="0"/>
                        </a:spcAft>
                        <a:buNone/>
                      </a:pPr>
                      <a:r>
                        <a:rPr lang="en-US" sz="2800"/>
                        <a:t>PSAT</a:t>
                      </a:r>
                      <a:endParaRPr sz="2800"/>
                    </a:p>
                  </a:txBody>
                  <a:tcPr marL="91450" marR="91450" marT="45725" marB="45725"/>
                </a:tc>
                <a:tc>
                  <a:txBody>
                    <a:bodyPr/>
                    <a:lstStyle/>
                    <a:p>
                      <a:pPr marL="0" marR="0" lvl="0" indent="0" algn="ctr" rtl="0">
                        <a:spcBef>
                          <a:spcPts val="0"/>
                        </a:spcBef>
                        <a:spcAft>
                          <a:spcPts val="0"/>
                        </a:spcAft>
                        <a:buNone/>
                      </a:pPr>
                      <a:r>
                        <a:rPr lang="en-US" sz="2800"/>
                        <a:t>October </a:t>
                      </a:r>
                      <a:endParaRPr sz="2800"/>
                    </a:p>
                  </a:txBody>
                  <a:tcPr marL="91450" marR="91450" marT="45725" marB="45725"/>
                </a:tc>
              </a:tr>
              <a:tr h="699250">
                <a:tc>
                  <a:txBody>
                    <a:bodyPr/>
                    <a:lstStyle/>
                    <a:p>
                      <a:pPr marL="0" marR="0" lvl="0" indent="0" algn="ctr" rtl="0">
                        <a:spcBef>
                          <a:spcPts val="0"/>
                        </a:spcBef>
                        <a:spcAft>
                          <a:spcPts val="0"/>
                        </a:spcAft>
                        <a:buNone/>
                      </a:pPr>
                      <a:r>
                        <a:rPr lang="en-US" sz="2800" b="1" i="1">
                          <a:solidFill>
                            <a:srgbClr val="C00000"/>
                          </a:solidFill>
                        </a:rPr>
                        <a:t>11</a:t>
                      </a:r>
                      <a:r>
                        <a:rPr lang="en-US" sz="2800" b="1" i="1" baseline="30000">
                          <a:solidFill>
                            <a:srgbClr val="C00000"/>
                          </a:solidFill>
                        </a:rPr>
                        <a:t>th</a:t>
                      </a:r>
                      <a:endParaRPr sz="2800" b="1" i="1">
                        <a:solidFill>
                          <a:srgbClr val="C00000"/>
                        </a:solidFill>
                      </a:endParaRPr>
                    </a:p>
                  </a:txBody>
                  <a:tcPr marL="91450" marR="91450" marT="45725" marB="45725"/>
                </a:tc>
                <a:tc>
                  <a:txBody>
                    <a:bodyPr/>
                    <a:lstStyle/>
                    <a:p>
                      <a:pPr marL="0" marR="0" lvl="0" indent="0" algn="ctr" rtl="0">
                        <a:spcBef>
                          <a:spcPts val="0"/>
                        </a:spcBef>
                        <a:spcAft>
                          <a:spcPts val="0"/>
                        </a:spcAft>
                        <a:buNone/>
                      </a:pPr>
                      <a:r>
                        <a:rPr lang="en-US" sz="2800" b="1" i="1">
                          <a:solidFill>
                            <a:srgbClr val="C00000"/>
                          </a:solidFill>
                        </a:rPr>
                        <a:t>*PSAT </a:t>
                      </a:r>
                      <a:endParaRPr sz="2000" b="1" i="1">
                        <a:solidFill>
                          <a:srgbClr val="C00000"/>
                        </a:solidFill>
                      </a:endParaRPr>
                    </a:p>
                  </a:txBody>
                  <a:tcPr marL="91450" marR="91450" marT="45725" marB="45725"/>
                </a:tc>
                <a:tc>
                  <a:txBody>
                    <a:bodyPr/>
                    <a:lstStyle/>
                    <a:p>
                      <a:pPr marL="0" marR="0" lvl="0" indent="0" algn="ctr" rtl="0">
                        <a:spcBef>
                          <a:spcPts val="0"/>
                        </a:spcBef>
                        <a:spcAft>
                          <a:spcPts val="0"/>
                        </a:spcAft>
                        <a:buNone/>
                      </a:pPr>
                      <a:r>
                        <a:rPr lang="en-US" sz="2800" b="1" i="1">
                          <a:solidFill>
                            <a:srgbClr val="C00000"/>
                          </a:solidFill>
                        </a:rPr>
                        <a:t>October</a:t>
                      </a:r>
                      <a:endParaRPr sz="2800" b="1" i="1">
                        <a:solidFill>
                          <a:srgbClr val="C00000"/>
                        </a:solidFill>
                      </a:endParaRPr>
                    </a:p>
                  </a:txBody>
                  <a:tcPr marL="91450" marR="91450" marT="45725" marB="45725"/>
                </a:tc>
              </a:tr>
              <a:tr h="699250">
                <a:tc>
                  <a:txBody>
                    <a:bodyPr/>
                    <a:lstStyle/>
                    <a:p>
                      <a:pPr marL="0" marR="0" lvl="0" indent="0" algn="ctr" rtl="0">
                        <a:spcBef>
                          <a:spcPts val="0"/>
                        </a:spcBef>
                        <a:spcAft>
                          <a:spcPts val="0"/>
                        </a:spcAft>
                        <a:buNone/>
                      </a:pPr>
                      <a:r>
                        <a:rPr lang="en-US" sz="2800"/>
                        <a:t>11</a:t>
                      </a:r>
                      <a:r>
                        <a:rPr lang="en-US" sz="2800" baseline="30000"/>
                        <a:t>th</a:t>
                      </a:r>
                      <a:endParaRPr sz="2800"/>
                    </a:p>
                  </a:txBody>
                  <a:tcPr marL="91450" marR="91450" marT="45725" marB="45725"/>
                </a:tc>
                <a:tc>
                  <a:txBody>
                    <a:bodyPr/>
                    <a:lstStyle/>
                    <a:p>
                      <a:pPr marL="0" marR="0" lvl="0" indent="0" algn="ctr" rtl="0">
                        <a:spcBef>
                          <a:spcPts val="0"/>
                        </a:spcBef>
                        <a:spcAft>
                          <a:spcPts val="0"/>
                        </a:spcAft>
                        <a:buNone/>
                      </a:pPr>
                      <a:r>
                        <a:rPr lang="en-US" sz="2800"/>
                        <a:t>SAT</a:t>
                      </a:r>
                      <a:endParaRPr sz="2800"/>
                    </a:p>
                  </a:txBody>
                  <a:tcPr marL="91450" marR="91450" marT="45725" marB="45725"/>
                </a:tc>
                <a:tc>
                  <a:txBody>
                    <a:bodyPr/>
                    <a:lstStyle/>
                    <a:p>
                      <a:pPr marL="0" marR="0" lvl="0" indent="0" algn="ctr" rtl="0">
                        <a:spcBef>
                          <a:spcPts val="0"/>
                        </a:spcBef>
                        <a:spcAft>
                          <a:spcPts val="0"/>
                        </a:spcAft>
                        <a:buNone/>
                      </a:pPr>
                      <a:r>
                        <a:rPr lang="en-US" sz="2800"/>
                        <a:t>Spring</a:t>
                      </a:r>
                      <a:endParaRPr sz="2800"/>
                    </a:p>
                  </a:txBody>
                  <a:tcPr marL="91450" marR="91450" marT="45725" marB="45725"/>
                </a:tc>
              </a:tr>
              <a:tr h="699250">
                <a:tc>
                  <a:txBody>
                    <a:bodyPr/>
                    <a:lstStyle/>
                    <a:p>
                      <a:pPr marL="0" marR="0" lvl="0" indent="0" algn="ctr" rtl="0">
                        <a:spcBef>
                          <a:spcPts val="0"/>
                        </a:spcBef>
                        <a:spcAft>
                          <a:spcPts val="0"/>
                        </a:spcAft>
                        <a:buNone/>
                      </a:pPr>
                      <a:r>
                        <a:rPr lang="en-US" sz="2800"/>
                        <a:t>12</a:t>
                      </a:r>
                      <a:r>
                        <a:rPr lang="en-US" sz="2800" baseline="30000"/>
                        <a:t>th</a:t>
                      </a:r>
                      <a:r>
                        <a:rPr lang="en-US" sz="2800"/>
                        <a:t> </a:t>
                      </a:r>
                      <a:endParaRPr sz="2800"/>
                    </a:p>
                  </a:txBody>
                  <a:tcPr marL="91450" marR="91450" marT="45725" marB="45725"/>
                </a:tc>
                <a:tc>
                  <a:txBody>
                    <a:bodyPr/>
                    <a:lstStyle/>
                    <a:p>
                      <a:pPr marL="0" marR="0" lvl="0" indent="0" algn="ctr" rtl="0">
                        <a:spcBef>
                          <a:spcPts val="0"/>
                        </a:spcBef>
                        <a:spcAft>
                          <a:spcPts val="0"/>
                        </a:spcAft>
                        <a:buNone/>
                      </a:pPr>
                      <a:r>
                        <a:rPr lang="en-US" sz="2800"/>
                        <a:t>SAT</a:t>
                      </a:r>
                      <a:endParaRPr sz="2800"/>
                    </a:p>
                  </a:txBody>
                  <a:tcPr marL="91450" marR="91450" marT="45725" marB="45725"/>
                </a:tc>
                <a:tc>
                  <a:txBody>
                    <a:bodyPr/>
                    <a:lstStyle/>
                    <a:p>
                      <a:pPr marL="0" marR="0" lvl="0" indent="0" algn="ctr" rtl="0">
                        <a:spcBef>
                          <a:spcPts val="0"/>
                        </a:spcBef>
                        <a:spcAft>
                          <a:spcPts val="0"/>
                        </a:spcAft>
                        <a:buNone/>
                      </a:pPr>
                      <a:r>
                        <a:rPr lang="en-US" sz="2800"/>
                        <a:t>Fall</a:t>
                      </a:r>
                      <a:endParaRPr sz="2800"/>
                    </a:p>
                  </a:txBody>
                  <a:tcPr marL="91450" marR="91450" marT="45725" marB="45725"/>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838200"/>
            <a:ext cx="8229600" cy="85407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Preparing for the SAT</a:t>
            </a:r>
            <a:endParaRPr sz="4000" b="1" i="0" u="none" strike="noStrike" cap="none">
              <a:solidFill>
                <a:schemeClr val="dk1"/>
              </a:solidFill>
              <a:latin typeface="Calibri"/>
              <a:ea typeface="Calibri"/>
              <a:cs typeface="Calibri"/>
              <a:sym typeface="Calibri"/>
            </a:endParaRPr>
          </a:p>
        </p:txBody>
      </p:sp>
      <p:sp>
        <p:nvSpPr>
          <p:cNvPr id="147" name="Shape 147"/>
          <p:cNvSpPr txBox="1">
            <a:spLocks noGrp="1"/>
          </p:cNvSpPr>
          <p:nvPr>
            <p:ph type="body" idx="1"/>
          </p:nvPr>
        </p:nvSpPr>
        <p:spPr>
          <a:xfrm>
            <a:off x="235527" y="1925633"/>
            <a:ext cx="8673000" cy="4023000"/>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Free resources provided by College Board available at</a:t>
            </a:r>
            <a:endParaRPr/>
          </a:p>
          <a:p>
            <a:pPr marL="0" marR="0" lvl="0" indent="0" algn="ctr" rtl="0">
              <a:lnSpc>
                <a:spcPct val="80000"/>
              </a:lnSpc>
              <a:spcBef>
                <a:spcPts val="560"/>
              </a:spcBef>
              <a:spcAft>
                <a:spcPts val="0"/>
              </a:spcAft>
              <a:buClr>
                <a:srgbClr val="366092"/>
              </a:buClr>
              <a:buSzPts val="2800"/>
              <a:buFont typeface="Arial"/>
              <a:buNone/>
            </a:pPr>
            <a:r>
              <a:rPr lang="en-US" sz="2800" b="1" i="0" u="none" strike="noStrike" cap="none">
                <a:solidFill>
                  <a:srgbClr val="366092"/>
                </a:solidFill>
                <a:latin typeface="Calibri"/>
                <a:ea typeface="Calibri"/>
                <a:cs typeface="Calibri"/>
                <a:sym typeface="Calibri"/>
              </a:rPr>
              <a:t>www. collegereadiness.collegeboard.org/sat/practice </a:t>
            </a:r>
            <a:endParaRPr sz="2800" b="0" i="0" u="none" strike="noStrike" cap="none">
              <a:solidFill>
                <a:srgbClr val="366092"/>
              </a:solidFill>
              <a:latin typeface="Calibri"/>
              <a:ea typeface="Calibri"/>
              <a:cs typeface="Calibri"/>
              <a:sym typeface="Calibri"/>
            </a:endParaRPr>
          </a:p>
          <a:p>
            <a:pPr marL="742950" marR="0" lvl="1" indent="-285750" algn="l" rtl="0">
              <a:lnSpc>
                <a:spcPct val="8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SAT </a:t>
            </a:r>
            <a:r>
              <a:rPr lang="en-US"/>
              <a:t>Practice on Khan Academy</a:t>
            </a:r>
            <a:endParaRPr/>
          </a:p>
          <a:p>
            <a:pPr marL="742950" marR="0" lvl="1" indent="-285750" algn="l" rtl="0">
              <a:lnSpc>
                <a:spcPct val="8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SAT </a:t>
            </a:r>
            <a:r>
              <a:rPr lang="en-US"/>
              <a:t>Daily Practice App</a:t>
            </a:r>
            <a:endParaRPr/>
          </a:p>
          <a:p>
            <a:pPr marL="742950" marR="0" lvl="1" indent="-285750" algn="l" rtl="0">
              <a:lnSpc>
                <a:spcPct val="8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SAT Practice Tests</a:t>
            </a:r>
            <a:endParaRPr/>
          </a:p>
          <a:p>
            <a:pPr marL="742950" marR="0" lvl="1" indent="-285750" algn="l" rtl="0">
              <a:lnSpc>
                <a:spcPct val="8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SAT Study </a:t>
            </a:r>
            <a:r>
              <a:rPr lang="en-US"/>
              <a:t>Group</a:t>
            </a:r>
            <a:endParaRPr/>
          </a:p>
          <a:p>
            <a:pPr marL="742950" marR="0" lvl="1" indent="-361950" algn="l" rtl="0">
              <a:lnSpc>
                <a:spcPct val="80000"/>
              </a:lnSpc>
              <a:spcBef>
                <a:spcPts val="560"/>
              </a:spcBef>
              <a:spcAft>
                <a:spcPts val="0"/>
              </a:spcAft>
              <a:buClr>
                <a:schemeClr val="dk1"/>
              </a:buClr>
              <a:buSzPts val="4000"/>
              <a:buFont typeface="Arial"/>
              <a:buChar char="–"/>
            </a:pPr>
            <a:r>
              <a:rPr lang="en-US"/>
              <a:t>SAT Sample Questions</a:t>
            </a:r>
            <a:endParaRPr/>
          </a:p>
          <a:p>
            <a:pPr marL="457200" marR="0" lvl="1" indent="0" algn="ctr" rtl="0">
              <a:lnSpc>
                <a:spcPct val="80000"/>
              </a:lnSpc>
              <a:spcBef>
                <a:spcPts val="560"/>
              </a:spcBef>
              <a:spcAft>
                <a:spcPts val="0"/>
              </a:spcAft>
              <a:buClr>
                <a:srgbClr val="366092"/>
              </a:buClr>
              <a:buSzPts val="2800"/>
              <a:buFont typeface="Arial"/>
              <a:buNone/>
            </a:pPr>
            <a:endParaRPr sz="2800" b="1" i="0" u="none" strike="noStrike" cap="none">
              <a:solidFill>
                <a:srgbClr val="366092"/>
              </a:solidFill>
              <a:latin typeface="Calibri"/>
              <a:ea typeface="Calibri"/>
              <a:cs typeface="Calibri"/>
              <a:sym typeface="Calibri"/>
            </a:endParaRPr>
          </a:p>
          <a:p>
            <a:pPr marL="742950" marR="0" lvl="1" indent="-116840" algn="l" rtl="0">
              <a:lnSpc>
                <a:spcPct val="80000"/>
              </a:lnSpc>
              <a:spcBef>
                <a:spcPts val="532"/>
              </a:spcBef>
              <a:spcAft>
                <a:spcPts val="0"/>
              </a:spcAft>
              <a:buClr>
                <a:schemeClr val="dk1"/>
              </a:buClr>
              <a:buSzPts val="2660"/>
              <a:buFont typeface="Arial"/>
              <a:buNone/>
            </a:pPr>
            <a:endParaRPr sz="2660" b="0" i="0" u="none" strike="noStrike" cap="none">
              <a:solidFill>
                <a:schemeClr val="dk1"/>
              </a:solidFill>
              <a:latin typeface="Calibri"/>
              <a:ea typeface="Calibri"/>
              <a:cs typeface="Calibri"/>
              <a:sym typeface="Calibri"/>
            </a:endParaRPr>
          </a:p>
          <a:p>
            <a:pPr marL="742950" marR="0" lvl="1" indent="-161290" algn="l" rtl="0">
              <a:lnSpc>
                <a:spcPct val="80000"/>
              </a:lnSpc>
              <a:spcBef>
                <a:spcPts val="392"/>
              </a:spcBef>
              <a:spcAft>
                <a:spcPts val="0"/>
              </a:spcAft>
              <a:buClr>
                <a:schemeClr val="dk1"/>
              </a:buClr>
              <a:buSzPts val="1960"/>
              <a:buFont typeface="Arial"/>
              <a:buNone/>
            </a:pPr>
            <a:endParaRPr sz="1960" b="0" i="0" u="none" strike="noStrike" cap="none">
              <a:solidFill>
                <a:schemeClr val="dk1"/>
              </a:solidFill>
              <a:latin typeface="Calibri"/>
              <a:ea typeface="Calibri"/>
              <a:cs typeface="Calibri"/>
              <a:sym typeface="Calibri"/>
            </a:endParaRPr>
          </a:p>
          <a:p>
            <a:pPr marL="742950" marR="0" lvl="1" indent="-285750" algn="l" rtl="0">
              <a:lnSpc>
                <a:spcPct val="80000"/>
              </a:lnSpc>
              <a:spcBef>
                <a:spcPts val="392"/>
              </a:spcBef>
              <a:spcAft>
                <a:spcPts val="0"/>
              </a:spcAft>
              <a:buClr>
                <a:schemeClr val="dk1"/>
              </a:buClr>
              <a:buSzPts val="1960"/>
              <a:buFont typeface="Arial"/>
              <a:buNone/>
            </a:pPr>
            <a:endParaRPr sz="1960" b="0" i="0"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527175" y="243872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b="1"/>
              <a:t>Making a Plan for  College Readiness </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247973" y="549276"/>
            <a:ext cx="9391973"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Making a Plan for College Readiness</a:t>
            </a:r>
            <a:endParaRPr sz="4000" b="1" i="0" u="none" strike="noStrike" cap="none">
              <a:solidFill>
                <a:schemeClr val="dk1"/>
              </a:solidFill>
              <a:latin typeface="Calibri"/>
              <a:ea typeface="Calibri"/>
              <a:cs typeface="Calibri"/>
              <a:sym typeface="Calibri"/>
            </a:endParaRPr>
          </a:p>
        </p:txBody>
      </p:sp>
      <p:sp>
        <p:nvSpPr>
          <p:cNvPr id="160" name="Shape 16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Identify options of interest for students</a:t>
            </a:r>
            <a:endParaRPr/>
          </a:p>
          <a:p>
            <a:pPr marL="742950" marR="0" lvl="1" indent="-285750" algn="l" rtl="0">
              <a:lnSpc>
                <a:spcPct val="90000"/>
              </a:lnSpc>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Academic Interest</a:t>
            </a:r>
            <a:endParaRPr/>
          </a:p>
          <a:p>
            <a:pPr marL="742950" marR="0" lvl="1" indent="-285750" algn="l" rtl="0">
              <a:lnSpc>
                <a:spcPct val="90000"/>
              </a:lnSpc>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Continue advanced coursework </a:t>
            </a:r>
            <a:endParaRPr/>
          </a:p>
          <a:p>
            <a:pPr marL="742950" marR="0" lvl="1" indent="-285750" algn="l" rtl="0">
              <a:lnSpc>
                <a:spcPct val="90000"/>
              </a:lnSpc>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Extra-curricular activities (sports, clubs, etc)</a:t>
            </a:r>
            <a:endParaRPr/>
          </a:p>
          <a:p>
            <a:pPr marL="742950" marR="0" lvl="1" indent="-285750" algn="l" rtl="0">
              <a:lnSpc>
                <a:spcPct val="90000"/>
              </a:lnSpc>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Research colleges through virtual tours, mailing lists for information, and visits</a:t>
            </a:r>
            <a:endParaRPr/>
          </a:p>
          <a:p>
            <a:pPr marL="742950" marR="0" lvl="1" indent="-285750" algn="l" rtl="0">
              <a:lnSpc>
                <a:spcPct val="90000"/>
              </a:lnSpc>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Research scholarships through sites like fastweb.com and bigfuture.collegeboard.org</a:t>
            </a:r>
            <a:endParaRPr/>
          </a:p>
          <a:p>
            <a:pPr marL="742950" marR="0" lvl="1" indent="-285750" algn="l" rtl="0">
              <a:lnSpc>
                <a:spcPct val="90000"/>
              </a:lnSpc>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Complete Free Application for Federal Student Aid (FAFSA) in high school </a:t>
            </a:r>
            <a:endParaRPr/>
          </a:p>
          <a:p>
            <a:pPr marL="742950" marR="0" lvl="1" indent="-285750" algn="l" rtl="0">
              <a:lnSpc>
                <a:spcPct val="90000"/>
              </a:lnSpc>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Support from High School Counselors and Teachers </a:t>
            </a:r>
            <a:endParaRPr/>
          </a:p>
          <a:p>
            <a:pPr marL="742950" marR="0" lvl="1" indent="-133350" algn="l" rtl="0">
              <a:lnSpc>
                <a:spcPct val="90000"/>
              </a:lnSpc>
              <a:spcBef>
                <a:spcPts val="48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415341"/>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i="0" u="none" strike="noStrike" cap="none">
                <a:solidFill>
                  <a:schemeClr val="dk1"/>
                </a:solidFill>
                <a:latin typeface="Calibri"/>
                <a:ea typeface="Calibri"/>
                <a:cs typeface="Calibri"/>
                <a:sym typeface="Calibri"/>
              </a:rPr>
              <a:t>Scheduling </a:t>
            </a:r>
            <a:r>
              <a:rPr lang="en-US" sz="3600" b="1" i="1" u="none" strike="noStrike" cap="none">
                <a:solidFill>
                  <a:schemeClr val="dk1"/>
                </a:solidFill>
                <a:latin typeface="Calibri"/>
                <a:ea typeface="Calibri"/>
                <a:cs typeface="Calibri"/>
                <a:sym typeface="Calibri"/>
              </a:rPr>
              <a:t>Options</a:t>
            </a:r>
            <a:r>
              <a:rPr lang="en-US" sz="3600" b="1" i="0" u="none" strike="noStrike" cap="none">
                <a:solidFill>
                  <a:schemeClr val="dk1"/>
                </a:solidFill>
                <a:latin typeface="Calibri"/>
                <a:ea typeface="Calibri"/>
                <a:cs typeface="Calibri"/>
                <a:sym typeface="Calibri"/>
              </a:rPr>
              <a:t> for the Future</a:t>
            </a:r>
            <a:endParaRPr sz="3600" b="1" i="0" u="none" strike="noStrike" cap="none">
              <a:solidFill>
                <a:schemeClr val="dk1"/>
              </a:solidFill>
              <a:latin typeface="Calibri"/>
              <a:ea typeface="Calibri"/>
              <a:cs typeface="Calibri"/>
              <a:sym typeface="Calibri"/>
            </a:endParaRPr>
          </a:p>
        </p:txBody>
      </p:sp>
      <p:graphicFrame>
        <p:nvGraphicFramePr>
          <p:cNvPr id="167" name="Shape 167"/>
          <p:cNvGraphicFramePr/>
          <p:nvPr/>
        </p:nvGraphicFramePr>
        <p:xfrm>
          <a:off x="150607" y="1536190"/>
          <a:ext cx="3000000" cy="3000000"/>
        </p:xfrm>
        <a:graphic>
          <a:graphicData uri="http://schemas.openxmlformats.org/drawingml/2006/table">
            <a:tbl>
              <a:tblPr firstRow="1" bandRow="1">
                <a:noFill/>
                <a:tableStyleId>{AA175B17-FDCF-4AD0-9037-D0702E07A044}</a:tableStyleId>
              </a:tblPr>
              <a:tblGrid>
                <a:gridCol w="591675"/>
                <a:gridCol w="1635150"/>
                <a:gridCol w="2291375"/>
                <a:gridCol w="2312900"/>
                <a:gridCol w="2011675"/>
              </a:tblGrid>
              <a:tr h="658700">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a:t>Language Arts</a:t>
                      </a:r>
                      <a:endParaRPr sz="18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a:t>Math</a:t>
                      </a:r>
                      <a:endParaRPr sz="18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a:t>Science</a:t>
                      </a:r>
                      <a:endParaRPr sz="18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a:t>Social Studies</a:t>
                      </a:r>
                      <a:endParaRPr sz="18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33250">
                <a:tc>
                  <a:txBody>
                    <a:bodyPr/>
                    <a:lstStyle/>
                    <a:p>
                      <a:pPr marL="0" marR="0" lvl="0" indent="0" algn="l" rtl="0">
                        <a:spcBef>
                          <a:spcPts val="0"/>
                        </a:spcBef>
                        <a:spcAft>
                          <a:spcPts val="0"/>
                        </a:spcAft>
                        <a:buNone/>
                      </a:pPr>
                      <a:r>
                        <a:rPr lang="en-US" sz="1600" b="1"/>
                        <a:t>8th</a:t>
                      </a:r>
                      <a:endParaRPr sz="1600" b="1"/>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Algebra 1/Honors</a:t>
                      </a:r>
                      <a:endParaRPr/>
                    </a:p>
                    <a:p>
                      <a:pPr marL="0" marR="0" lvl="0" indent="0" algn="l" rtl="0">
                        <a:spcBef>
                          <a:spcPts val="0"/>
                        </a:spcBef>
                        <a:spcAft>
                          <a:spcPts val="0"/>
                        </a:spcAft>
                        <a:buNone/>
                      </a:pPr>
                      <a:r>
                        <a:rPr lang="en-US" sz="1350"/>
                        <a:t>Geometry Honors</a:t>
                      </a: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752800">
                <a:tc>
                  <a:txBody>
                    <a:bodyPr/>
                    <a:lstStyle/>
                    <a:p>
                      <a:pPr marL="0" marR="0" lvl="0" indent="0" algn="l" rtl="0">
                        <a:spcBef>
                          <a:spcPts val="0"/>
                        </a:spcBef>
                        <a:spcAft>
                          <a:spcPts val="0"/>
                        </a:spcAft>
                        <a:buNone/>
                      </a:pPr>
                      <a:r>
                        <a:rPr lang="en-US" sz="1600" b="1"/>
                        <a:t>9th</a:t>
                      </a:r>
                      <a:endParaRPr sz="1600" b="1"/>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English 1/Honors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Geometry Honors</a:t>
                      </a:r>
                      <a:endParaRPr/>
                    </a:p>
                    <a:p>
                      <a:pPr marL="0" marR="0" lvl="0" indent="0" algn="l" rtl="0">
                        <a:spcBef>
                          <a:spcPts val="0"/>
                        </a:spcBef>
                        <a:spcAft>
                          <a:spcPts val="0"/>
                        </a:spcAft>
                        <a:buNone/>
                      </a:pPr>
                      <a:r>
                        <a:rPr lang="en-US" sz="1350"/>
                        <a:t>Algebra 2/Honors</a:t>
                      </a: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Biology 1 Honors</a:t>
                      </a:r>
                      <a:endParaRPr/>
                    </a:p>
                    <a:p>
                      <a:pPr marL="0" marR="0" lvl="0" indent="0" algn="l" rtl="0">
                        <a:spcBef>
                          <a:spcPts val="0"/>
                        </a:spcBef>
                        <a:spcAft>
                          <a:spcPts val="0"/>
                        </a:spcAft>
                        <a:buNone/>
                      </a:pPr>
                      <a:r>
                        <a:rPr lang="en-US" sz="1350"/>
                        <a:t>AP Biology</a:t>
                      </a: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350"/>
                        <a:buFont typeface="Calibri"/>
                        <a:buNone/>
                      </a:pPr>
                      <a:r>
                        <a:rPr lang="en-US" sz="1350"/>
                        <a:t>AP Human Geography</a:t>
                      </a:r>
                      <a:endParaRPr/>
                    </a:p>
                    <a:p>
                      <a:pPr marL="0" marR="0" lvl="0" indent="0" algn="l" rtl="0">
                        <a:spcBef>
                          <a:spcPts val="0"/>
                        </a:spcBef>
                        <a:spcAft>
                          <a:spcPts val="0"/>
                        </a:spcAft>
                        <a:buNone/>
                      </a:pP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972375">
                <a:tc>
                  <a:txBody>
                    <a:bodyPr/>
                    <a:lstStyle/>
                    <a:p>
                      <a:pPr marL="0" marR="0" lvl="0" indent="0" algn="l" rtl="0">
                        <a:spcBef>
                          <a:spcPts val="0"/>
                        </a:spcBef>
                        <a:spcAft>
                          <a:spcPts val="0"/>
                        </a:spcAft>
                        <a:buNone/>
                      </a:pPr>
                      <a:r>
                        <a:rPr lang="en-US" sz="1600" b="1"/>
                        <a:t>10th</a:t>
                      </a:r>
                      <a:endParaRPr sz="1600" b="1"/>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English 2/Honors</a:t>
                      </a: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Algebra 2/Honors</a:t>
                      </a:r>
                      <a:endParaRPr/>
                    </a:p>
                    <a:p>
                      <a:pPr marL="0" marR="0" lvl="0" indent="0" algn="l" rtl="0">
                        <a:spcBef>
                          <a:spcPts val="0"/>
                        </a:spcBef>
                        <a:spcAft>
                          <a:spcPts val="0"/>
                        </a:spcAft>
                        <a:buNone/>
                      </a:pPr>
                      <a:r>
                        <a:rPr lang="en-US" sz="1350"/>
                        <a:t>Pre-Calculus Honors</a:t>
                      </a:r>
                      <a:endParaRPr/>
                    </a:p>
                    <a:p>
                      <a:pPr marL="0" marR="0" lvl="0" indent="0" algn="l" rtl="0">
                        <a:spcBef>
                          <a:spcPts val="0"/>
                        </a:spcBef>
                        <a:spcAft>
                          <a:spcPts val="0"/>
                        </a:spcAft>
                        <a:buNone/>
                      </a:pPr>
                      <a:r>
                        <a:rPr lang="en-US" sz="1350"/>
                        <a:t>Probability &amp; Statistics Honors</a:t>
                      </a: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3">
                  <a:txBody>
                    <a:bodyPr/>
                    <a:lstStyle/>
                    <a:p>
                      <a:pPr marL="0" marR="0" lvl="0" indent="0" algn="l" rtl="0">
                        <a:spcBef>
                          <a:spcPts val="0"/>
                        </a:spcBef>
                        <a:spcAft>
                          <a:spcPts val="0"/>
                        </a:spcAft>
                        <a:buNone/>
                      </a:pPr>
                      <a:r>
                        <a:rPr lang="en-US" sz="1350" b="1"/>
                        <a:t>Possible choices for 10</a:t>
                      </a:r>
                      <a:r>
                        <a:rPr lang="en-US" sz="1350" b="1" baseline="30000"/>
                        <a:t>th</a:t>
                      </a:r>
                      <a:r>
                        <a:rPr lang="en-US" sz="1350" b="1"/>
                        <a:t>, 11</a:t>
                      </a:r>
                      <a:r>
                        <a:rPr lang="en-US" sz="1350" b="1" baseline="30000"/>
                        <a:t>th</a:t>
                      </a:r>
                      <a:r>
                        <a:rPr lang="en-US" sz="1350" b="1"/>
                        <a:t>, 12</a:t>
                      </a:r>
                      <a:r>
                        <a:rPr lang="en-US" sz="1350" b="1" baseline="30000"/>
                        <a:t>th</a:t>
                      </a:r>
                      <a:r>
                        <a:rPr lang="en-US" sz="1350" b="1"/>
                        <a:t>:</a:t>
                      </a:r>
                      <a:endParaRPr sz="1350" b="1"/>
                    </a:p>
                    <a:p>
                      <a:pPr marL="0" marR="0" lvl="0" indent="0" algn="l" rtl="0">
                        <a:spcBef>
                          <a:spcPts val="0"/>
                        </a:spcBef>
                        <a:spcAft>
                          <a:spcPts val="0"/>
                        </a:spcAft>
                        <a:buNone/>
                      </a:pPr>
                      <a:r>
                        <a:rPr lang="en-US" sz="1350"/>
                        <a:t>Chemistry Honors/AP</a:t>
                      </a:r>
                      <a:endParaRPr/>
                    </a:p>
                    <a:p>
                      <a:pPr marL="0" marR="0" lvl="0" indent="0" algn="l" rtl="0">
                        <a:spcBef>
                          <a:spcPts val="0"/>
                        </a:spcBef>
                        <a:spcAft>
                          <a:spcPts val="0"/>
                        </a:spcAft>
                        <a:buNone/>
                      </a:pPr>
                      <a:r>
                        <a:rPr lang="en-US" sz="1350"/>
                        <a:t>Physics Honors/AP</a:t>
                      </a:r>
                      <a:endParaRPr/>
                    </a:p>
                    <a:p>
                      <a:pPr marL="0" marR="0" lvl="0" indent="0" algn="l" rtl="0">
                        <a:spcBef>
                          <a:spcPts val="0"/>
                        </a:spcBef>
                        <a:spcAft>
                          <a:spcPts val="0"/>
                        </a:spcAft>
                        <a:buNone/>
                      </a:pPr>
                      <a:r>
                        <a:rPr lang="en-US" sz="1350"/>
                        <a:t>Anatomy &amp; Physiology Honors</a:t>
                      </a:r>
                      <a:endParaRPr/>
                    </a:p>
                    <a:p>
                      <a:pPr marL="0" marR="0" lvl="0" indent="0" algn="l" rtl="0">
                        <a:spcBef>
                          <a:spcPts val="0"/>
                        </a:spcBef>
                        <a:spcAft>
                          <a:spcPts val="0"/>
                        </a:spcAft>
                        <a:buNone/>
                      </a:pPr>
                      <a:r>
                        <a:rPr lang="en-US" sz="1350"/>
                        <a:t>Astronomy Honors</a:t>
                      </a:r>
                      <a:endParaRPr/>
                    </a:p>
                    <a:p>
                      <a:pPr marL="0" marR="0" lvl="0" indent="0" algn="l" rtl="0">
                        <a:spcBef>
                          <a:spcPts val="0"/>
                        </a:spcBef>
                        <a:spcAft>
                          <a:spcPts val="0"/>
                        </a:spcAft>
                        <a:buNone/>
                      </a:pPr>
                      <a:r>
                        <a:rPr lang="en-US" sz="1350"/>
                        <a:t>Marine Science Honors</a:t>
                      </a:r>
                      <a:endParaRPr/>
                    </a:p>
                    <a:p>
                      <a:pPr marL="0" marR="0" lvl="0" indent="0" algn="l" rtl="0">
                        <a:spcBef>
                          <a:spcPts val="0"/>
                        </a:spcBef>
                        <a:spcAft>
                          <a:spcPts val="0"/>
                        </a:spcAft>
                        <a:buNone/>
                      </a:pPr>
                      <a:r>
                        <a:rPr lang="en-US" sz="1350"/>
                        <a:t>AP Biology</a:t>
                      </a:r>
                      <a:endParaRPr/>
                    </a:p>
                    <a:p>
                      <a:pPr marL="0" marR="0" lvl="0" indent="0" algn="l" rtl="0">
                        <a:spcBef>
                          <a:spcPts val="0"/>
                        </a:spcBef>
                        <a:spcAft>
                          <a:spcPts val="0"/>
                        </a:spcAft>
                        <a:buNone/>
                      </a:pPr>
                      <a:r>
                        <a:rPr lang="en-US" sz="1350"/>
                        <a:t>AP Environmental Science</a:t>
                      </a:r>
                      <a:endParaRPr/>
                    </a:p>
                    <a:p>
                      <a:pPr marL="0" marR="0" lvl="0" indent="0" algn="l" rtl="0">
                        <a:spcBef>
                          <a:spcPts val="0"/>
                        </a:spcBef>
                        <a:spcAft>
                          <a:spcPts val="0"/>
                        </a:spcAft>
                        <a:buNone/>
                      </a:pP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World History Honors/AP</a:t>
                      </a:r>
                      <a:endParaRPr/>
                    </a:p>
                    <a:p>
                      <a:pPr marL="0" marR="0" lvl="0" indent="0" algn="l" rtl="0">
                        <a:spcBef>
                          <a:spcPts val="0"/>
                        </a:spcBef>
                        <a:spcAft>
                          <a:spcPts val="0"/>
                        </a:spcAft>
                        <a:buNone/>
                      </a:pP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33250">
                <a:tc>
                  <a:txBody>
                    <a:bodyPr/>
                    <a:lstStyle/>
                    <a:p>
                      <a:pPr marL="0" marR="0" lvl="0" indent="0" algn="l" rtl="0">
                        <a:spcBef>
                          <a:spcPts val="0"/>
                        </a:spcBef>
                        <a:spcAft>
                          <a:spcPts val="0"/>
                        </a:spcAft>
                        <a:buNone/>
                      </a:pPr>
                      <a:r>
                        <a:rPr lang="en-US" sz="1600" b="1"/>
                        <a:t>11th</a:t>
                      </a:r>
                      <a:endParaRPr sz="1600" b="1"/>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English 3/Honors</a:t>
                      </a:r>
                      <a:endParaRPr/>
                    </a:p>
                    <a:p>
                      <a:pPr marL="0" marR="0" lvl="0" indent="0" algn="l" rtl="0">
                        <a:spcBef>
                          <a:spcPts val="0"/>
                        </a:spcBef>
                        <a:spcAft>
                          <a:spcPts val="0"/>
                        </a:spcAft>
                        <a:buNone/>
                      </a:pPr>
                      <a:r>
                        <a:rPr lang="en-US" sz="1350"/>
                        <a:t>AP English Language</a:t>
                      </a: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l" rtl="0">
                        <a:spcBef>
                          <a:spcPts val="0"/>
                        </a:spcBef>
                        <a:spcAft>
                          <a:spcPts val="0"/>
                        </a:spcAft>
                        <a:buNone/>
                      </a:pPr>
                      <a:r>
                        <a:rPr lang="en-US" sz="1350" b="1"/>
                        <a:t>Possible choices for 11</a:t>
                      </a:r>
                      <a:r>
                        <a:rPr lang="en-US" sz="1350" b="1" baseline="30000"/>
                        <a:t>th</a:t>
                      </a:r>
                      <a:r>
                        <a:rPr lang="en-US" sz="1350" b="1"/>
                        <a:t> and 12</a:t>
                      </a:r>
                      <a:r>
                        <a:rPr lang="en-US" sz="1350" b="1" baseline="30000"/>
                        <a:t>th</a:t>
                      </a:r>
                      <a:r>
                        <a:rPr lang="en-US" sz="1350" b="1"/>
                        <a:t> </a:t>
                      </a:r>
                      <a:endParaRPr/>
                    </a:p>
                    <a:p>
                      <a:pPr marL="0" marR="0" lvl="0" indent="0" algn="l" rtl="0">
                        <a:lnSpc>
                          <a:spcPct val="100000"/>
                        </a:lnSpc>
                        <a:spcBef>
                          <a:spcPts val="0"/>
                        </a:spcBef>
                        <a:spcAft>
                          <a:spcPts val="0"/>
                        </a:spcAft>
                        <a:buClr>
                          <a:schemeClr val="dk1"/>
                        </a:buClr>
                        <a:buSzPts val="1350"/>
                        <a:buFont typeface="Calibri"/>
                        <a:buNone/>
                      </a:pPr>
                      <a:r>
                        <a:rPr lang="en-US" sz="1350"/>
                        <a:t>Probability &amp; Statistics Honors</a:t>
                      </a:r>
                      <a:endParaRPr sz="1350"/>
                    </a:p>
                    <a:p>
                      <a:pPr marL="0" marR="0" lvl="0" indent="0" algn="l" rtl="0">
                        <a:lnSpc>
                          <a:spcPct val="100000"/>
                        </a:lnSpc>
                        <a:spcBef>
                          <a:spcPts val="0"/>
                        </a:spcBef>
                        <a:spcAft>
                          <a:spcPts val="0"/>
                        </a:spcAft>
                        <a:buClr>
                          <a:schemeClr val="dk1"/>
                        </a:buClr>
                        <a:buSzPts val="1350"/>
                        <a:buFont typeface="Calibri"/>
                        <a:buNone/>
                      </a:pPr>
                      <a:r>
                        <a:rPr lang="en-US" sz="1350"/>
                        <a:t>Pre-Calculus Honors</a:t>
                      </a:r>
                      <a:endParaRPr/>
                    </a:p>
                    <a:p>
                      <a:pPr marL="0" marR="0" lvl="0" indent="0" algn="l" rtl="0">
                        <a:spcBef>
                          <a:spcPts val="0"/>
                        </a:spcBef>
                        <a:spcAft>
                          <a:spcPts val="0"/>
                        </a:spcAft>
                        <a:buNone/>
                      </a:pPr>
                      <a:r>
                        <a:rPr lang="en-US" sz="1350"/>
                        <a:t>AP Statistics</a:t>
                      </a:r>
                      <a:endParaRPr/>
                    </a:p>
                    <a:p>
                      <a:pPr marL="0" marR="0" lvl="0" indent="0" algn="l" rtl="0">
                        <a:spcBef>
                          <a:spcPts val="0"/>
                        </a:spcBef>
                        <a:spcAft>
                          <a:spcPts val="0"/>
                        </a:spcAft>
                        <a:buNone/>
                      </a:pPr>
                      <a:r>
                        <a:rPr lang="en-US" sz="1350"/>
                        <a:t>AP Calculus AB</a:t>
                      </a:r>
                      <a:endParaRPr/>
                    </a:p>
                    <a:p>
                      <a:pPr marL="0" marR="0" lvl="0" indent="0" algn="l" rtl="0">
                        <a:spcBef>
                          <a:spcPts val="0"/>
                        </a:spcBef>
                        <a:spcAft>
                          <a:spcPts val="0"/>
                        </a:spcAft>
                        <a:buNone/>
                      </a:pPr>
                      <a:r>
                        <a:rPr lang="en-US" sz="1350"/>
                        <a:t>AP Calculus BC</a:t>
                      </a:r>
                      <a:endParaRPr/>
                    </a:p>
                    <a:p>
                      <a:pPr marL="0" marR="0" lvl="0" indent="0" algn="l" rtl="0">
                        <a:spcBef>
                          <a:spcPts val="0"/>
                        </a:spcBef>
                        <a:spcAft>
                          <a:spcPts val="0"/>
                        </a:spcAft>
                        <a:buNone/>
                      </a:pPr>
                      <a:r>
                        <a:rPr lang="en-US" sz="1350"/>
                        <a:t>Dual Enrollment Math</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r>
                        <a:rPr lang="en-US" sz="1350"/>
                        <a:t>U.S. History Honors/AP</a:t>
                      </a: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317425">
                <a:tc>
                  <a:txBody>
                    <a:bodyPr/>
                    <a:lstStyle/>
                    <a:p>
                      <a:pPr marL="0" marR="0" lvl="0" indent="0" algn="l" rtl="0">
                        <a:spcBef>
                          <a:spcPts val="0"/>
                        </a:spcBef>
                        <a:spcAft>
                          <a:spcPts val="0"/>
                        </a:spcAft>
                        <a:buNone/>
                      </a:pPr>
                      <a:r>
                        <a:rPr lang="en-US" sz="1600" b="1"/>
                        <a:t>12th</a:t>
                      </a:r>
                      <a:endParaRPr sz="1600" b="1"/>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350"/>
                        <a:t>English 4/Honors</a:t>
                      </a:r>
                      <a:endParaRPr/>
                    </a:p>
                    <a:p>
                      <a:pPr marL="0" marR="0" lvl="0" indent="0" algn="l" rtl="0">
                        <a:spcBef>
                          <a:spcPts val="0"/>
                        </a:spcBef>
                        <a:spcAft>
                          <a:spcPts val="0"/>
                        </a:spcAft>
                        <a:buNone/>
                      </a:pPr>
                      <a:r>
                        <a:rPr lang="en-US" sz="1350"/>
                        <a:t>AP English Literature</a:t>
                      </a:r>
                      <a:endParaRPr/>
                    </a:p>
                    <a:p>
                      <a:pPr marL="0" marR="0" lvl="0" indent="0" algn="l" rtl="0">
                        <a:spcBef>
                          <a:spcPts val="0"/>
                        </a:spcBef>
                        <a:spcAft>
                          <a:spcPts val="0"/>
                        </a:spcAft>
                        <a:buNone/>
                      </a:pP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spcBef>
                          <a:spcPts val="0"/>
                        </a:spcBef>
                        <a:spcAft>
                          <a:spcPts val="0"/>
                        </a:spcAft>
                        <a:buNone/>
                      </a:pPr>
                      <a:r>
                        <a:rPr lang="en-US" sz="1350"/>
                        <a:t>U.S Govt. Honors/AP</a:t>
                      </a:r>
                      <a:endParaRPr/>
                    </a:p>
                    <a:p>
                      <a:pPr marL="0" marR="0" lvl="0" indent="0" algn="l" rtl="0">
                        <a:spcBef>
                          <a:spcPts val="0"/>
                        </a:spcBef>
                        <a:spcAft>
                          <a:spcPts val="0"/>
                        </a:spcAft>
                        <a:buNone/>
                      </a:pPr>
                      <a:r>
                        <a:rPr lang="en-US" sz="1350"/>
                        <a:t>Economics Honors/AP</a:t>
                      </a:r>
                      <a:endParaRPr sz="135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54927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Rigorous Coursework</a:t>
            </a:r>
            <a:endParaRPr/>
          </a:p>
        </p:txBody>
      </p:sp>
      <p:sp>
        <p:nvSpPr>
          <p:cNvPr id="174" name="Shape 174"/>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Colleges want to see rigor on a student’s academic history</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Choose rigorous courses based on student’s strengths</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Don’t underdo or overdo</a:t>
            </a:r>
            <a:endParaRPr/>
          </a:p>
          <a:p>
            <a:pPr marL="0" lvl="0" indent="0">
              <a:spcBef>
                <a:spcPts val="64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54927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Clr>
                <a:schemeClr val="dk1"/>
              </a:buClr>
              <a:buSzPts val="1100"/>
              <a:buFont typeface="Arial"/>
              <a:buNone/>
            </a:pPr>
            <a:endParaRPr/>
          </a:p>
          <a:p>
            <a:pPr marL="0" lvl="0" indent="0">
              <a:spcBef>
                <a:spcPts val="0"/>
              </a:spcBef>
              <a:spcAft>
                <a:spcPts val="0"/>
              </a:spcAft>
              <a:buClr>
                <a:schemeClr val="dk1"/>
              </a:buClr>
              <a:buSzPts val="1100"/>
              <a:buFont typeface="Arial"/>
              <a:buNone/>
            </a:pPr>
            <a:r>
              <a:rPr lang="en-US"/>
              <a:t>AP Classes</a:t>
            </a:r>
            <a:endParaRPr/>
          </a:p>
          <a:p>
            <a:pPr marL="0" lvl="0" indent="0">
              <a:spcBef>
                <a:spcPts val="0"/>
              </a:spcBef>
              <a:spcAft>
                <a:spcPts val="0"/>
              </a:spcAft>
              <a:buNone/>
            </a:pPr>
            <a:endParaRPr/>
          </a:p>
        </p:txBody>
      </p:sp>
      <p:sp>
        <p:nvSpPr>
          <p:cNvPr id="181" name="Shape 181"/>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Rigorous College Level Courses</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Boost weighted GPA</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Standardized Curriculum</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Standardized Test at End of Year</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Bear College Credit if student passes the test</a:t>
            </a:r>
            <a:endParaRPr/>
          </a:p>
          <a:p>
            <a:pPr marL="0" lvl="0" indent="0">
              <a:spcBef>
                <a:spcPts val="64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54927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Dual Enrollment</a:t>
            </a:r>
            <a:endParaRPr/>
          </a:p>
        </p:txBody>
      </p:sp>
      <p:sp>
        <p:nvSpPr>
          <p:cNvPr id="188" name="Shape 188"/>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457200" lvl="0" indent="-431800" rtl="0">
              <a:lnSpc>
                <a:spcPct val="115000"/>
              </a:lnSpc>
              <a:spcBef>
                <a:spcPts val="800"/>
              </a:spcBef>
              <a:spcAft>
                <a:spcPts val="0"/>
              </a:spcAft>
              <a:buSzPts val="3200"/>
              <a:buChar char="•"/>
            </a:pPr>
            <a:r>
              <a:rPr lang="en-US" sz="3000"/>
              <a:t>Acceleration Mechanism that allows students to enroll in college courses while still in high school</a:t>
            </a:r>
            <a:endParaRPr sz="3000"/>
          </a:p>
          <a:p>
            <a:pPr marL="457200" lvl="0" indent="-419100" rtl="0">
              <a:lnSpc>
                <a:spcPct val="115000"/>
              </a:lnSpc>
              <a:spcBef>
                <a:spcPts val="0"/>
              </a:spcBef>
              <a:spcAft>
                <a:spcPts val="0"/>
              </a:spcAft>
              <a:buSzPts val="3000"/>
              <a:buChar char="•"/>
            </a:pPr>
            <a:r>
              <a:rPr lang="en-US" sz="3000"/>
              <a:t>Boosts weighted GPA</a:t>
            </a:r>
            <a:endParaRPr sz="3000"/>
          </a:p>
          <a:p>
            <a:pPr marL="457200" lvl="0" indent="-419100" rtl="0">
              <a:lnSpc>
                <a:spcPct val="115000"/>
              </a:lnSpc>
              <a:spcBef>
                <a:spcPts val="0"/>
              </a:spcBef>
              <a:spcAft>
                <a:spcPts val="0"/>
              </a:spcAft>
              <a:buSzPts val="3000"/>
              <a:buChar char="•"/>
            </a:pPr>
            <a:r>
              <a:rPr lang="en-US" sz="3000"/>
              <a:t>Full or part-time availability</a:t>
            </a:r>
            <a:endParaRPr sz="3000"/>
          </a:p>
          <a:p>
            <a:pPr marL="457200" lvl="0" indent="-419100" rtl="0">
              <a:lnSpc>
                <a:spcPct val="115000"/>
              </a:lnSpc>
              <a:spcBef>
                <a:spcPts val="0"/>
              </a:spcBef>
              <a:spcAft>
                <a:spcPts val="0"/>
              </a:spcAft>
              <a:buSzPts val="3000"/>
              <a:buChar char="•"/>
            </a:pPr>
            <a:r>
              <a:rPr lang="en-US" sz="3000"/>
              <a:t>Valencia, UCF, UF or OCPS Tech Centers</a:t>
            </a:r>
            <a:endParaRPr sz="3000"/>
          </a:p>
          <a:p>
            <a:pPr marL="457200" lvl="0" indent="-419100" rtl="0">
              <a:lnSpc>
                <a:spcPct val="115000"/>
              </a:lnSpc>
              <a:spcBef>
                <a:spcPts val="0"/>
              </a:spcBef>
              <a:spcAft>
                <a:spcPts val="0"/>
              </a:spcAft>
              <a:buSzPts val="3000"/>
              <a:buChar char="•"/>
            </a:pPr>
            <a:r>
              <a:rPr lang="en-US" sz="3000"/>
              <a:t>GPA and Test Score Requirement</a:t>
            </a:r>
            <a:endParaRPr sz="3000"/>
          </a:p>
          <a:p>
            <a:pPr marL="457200" lvl="0" indent="-419100">
              <a:spcBef>
                <a:spcPts val="0"/>
              </a:spcBef>
              <a:spcAft>
                <a:spcPts val="0"/>
              </a:spcAft>
              <a:buSzPts val="3000"/>
              <a:buChar char="•"/>
            </a:pPr>
            <a:r>
              <a:rPr lang="en-US" sz="3000"/>
              <a:t>Application Deadlines</a:t>
            </a:r>
            <a:endParaRPr sz="3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54927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Valencia Dual Enrollment</a:t>
            </a:r>
            <a:endParaRPr/>
          </a:p>
        </p:txBody>
      </p:sp>
      <p:sp>
        <p:nvSpPr>
          <p:cNvPr id="195" name="Shape 195"/>
          <p:cNvSpPr txBox="1">
            <a:spLocks noGrp="1"/>
          </p:cNvSpPr>
          <p:nvPr>
            <p:ph type="body" idx="1"/>
          </p:nvPr>
        </p:nvSpPr>
        <p:spPr>
          <a:xfrm>
            <a:off x="364150" y="1600200"/>
            <a:ext cx="8229600" cy="4526100"/>
          </a:xfrm>
          <a:prstGeom prst="rect">
            <a:avLst/>
          </a:prstGeom>
        </p:spPr>
        <p:txBody>
          <a:bodyPr spcFirstLastPara="1" wrap="square" lIns="91425" tIns="91425" rIns="91425" bIns="91425" anchor="t" anchorCtr="0">
            <a:noAutofit/>
          </a:bodyPr>
          <a:lstStyle/>
          <a:p>
            <a:pPr marL="0" lvl="0" indent="0">
              <a:spcBef>
                <a:spcPts val="640"/>
              </a:spcBef>
              <a:spcAft>
                <a:spcPts val="0"/>
              </a:spcAft>
              <a:buNone/>
            </a:pPr>
            <a:endParaRPr/>
          </a:p>
        </p:txBody>
      </p:sp>
      <p:pic>
        <p:nvPicPr>
          <p:cNvPr id="196" name="Shape 196"/>
          <p:cNvPicPr preferRelativeResize="0"/>
          <p:nvPr/>
        </p:nvPicPr>
        <p:blipFill>
          <a:blip r:embed="rId3">
            <a:alphaModFix/>
          </a:blip>
          <a:stretch>
            <a:fillRect/>
          </a:stretch>
        </p:blipFill>
        <p:spPr>
          <a:xfrm>
            <a:off x="457200" y="1646725"/>
            <a:ext cx="4133850" cy="781050"/>
          </a:xfrm>
          <a:prstGeom prst="rect">
            <a:avLst/>
          </a:prstGeom>
          <a:noFill/>
          <a:ln>
            <a:noFill/>
          </a:ln>
        </p:spPr>
      </p:pic>
      <p:pic>
        <p:nvPicPr>
          <p:cNvPr id="197" name="Shape 197"/>
          <p:cNvPicPr preferRelativeResize="0"/>
          <p:nvPr/>
        </p:nvPicPr>
        <p:blipFill>
          <a:blip r:embed="rId4">
            <a:alphaModFix/>
          </a:blip>
          <a:stretch>
            <a:fillRect/>
          </a:stretch>
        </p:blipFill>
        <p:spPr>
          <a:xfrm>
            <a:off x="4745050" y="1600200"/>
            <a:ext cx="4133850" cy="781050"/>
          </a:xfrm>
          <a:prstGeom prst="rect">
            <a:avLst/>
          </a:prstGeom>
          <a:noFill/>
          <a:ln>
            <a:noFill/>
          </a:ln>
        </p:spPr>
      </p:pic>
      <p:sp>
        <p:nvSpPr>
          <p:cNvPr id="198" name="Shape 198"/>
          <p:cNvSpPr txBox="1"/>
          <p:nvPr/>
        </p:nvSpPr>
        <p:spPr>
          <a:xfrm>
            <a:off x="457200" y="2313900"/>
            <a:ext cx="3545400" cy="3098700"/>
          </a:xfrm>
          <a:prstGeom prst="rect">
            <a:avLst/>
          </a:prstGeom>
          <a:noFill/>
          <a:ln>
            <a:noFill/>
          </a:ln>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US" sz="1800"/>
              <a:t>Minimum 3.0 unweighted High School GPA</a:t>
            </a:r>
            <a:endParaRPr sz="1800"/>
          </a:p>
          <a:p>
            <a:pPr marL="457200" lvl="0" indent="-342900" rtl="0">
              <a:spcBef>
                <a:spcPts val="0"/>
              </a:spcBef>
              <a:spcAft>
                <a:spcPts val="0"/>
              </a:spcAft>
              <a:buSzPts val="1800"/>
              <a:buChar char="●"/>
            </a:pPr>
            <a:r>
              <a:rPr lang="en-US" sz="1800"/>
              <a:t>In grades 6-12</a:t>
            </a:r>
            <a:endParaRPr sz="1800"/>
          </a:p>
          <a:p>
            <a:pPr marL="457200" lvl="0" indent="-342900">
              <a:spcBef>
                <a:spcPts val="0"/>
              </a:spcBef>
              <a:spcAft>
                <a:spcPts val="0"/>
              </a:spcAft>
              <a:buSzPts val="1800"/>
              <a:buChar char="●"/>
            </a:pPr>
            <a:r>
              <a:rPr lang="en-US" sz="1800"/>
              <a:t>Demonstrate college readiness in Reading, Writing and Math</a:t>
            </a:r>
            <a:endParaRPr sz="1800"/>
          </a:p>
        </p:txBody>
      </p:sp>
      <p:sp>
        <p:nvSpPr>
          <p:cNvPr id="199" name="Shape 199"/>
          <p:cNvSpPr txBox="1"/>
          <p:nvPr/>
        </p:nvSpPr>
        <p:spPr>
          <a:xfrm>
            <a:off x="4931800" y="2313900"/>
            <a:ext cx="3662100" cy="3981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b="1"/>
              <a:t>PERT</a:t>
            </a:r>
            <a:endParaRPr b="1"/>
          </a:p>
          <a:p>
            <a:pPr marL="0" lvl="0" indent="0">
              <a:spcBef>
                <a:spcPts val="0"/>
              </a:spcBef>
              <a:spcAft>
                <a:spcPts val="0"/>
              </a:spcAft>
              <a:buNone/>
            </a:pPr>
            <a:r>
              <a:rPr lang="en-US"/>
              <a:t>Reading:106</a:t>
            </a:r>
            <a:endParaRPr/>
          </a:p>
          <a:p>
            <a:pPr marL="0" lvl="0" indent="0">
              <a:spcBef>
                <a:spcPts val="0"/>
              </a:spcBef>
              <a:spcAft>
                <a:spcPts val="0"/>
              </a:spcAft>
              <a:buNone/>
            </a:pPr>
            <a:r>
              <a:rPr lang="en-US"/>
              <a:t>Writing:103</a:t>
            </a:r>
            <a:endParaRPr/>
          </a:p>
          <a:p>
            <a:pPr marL="0" lvl="0" indent="0">
              <a:spcBef>
                <a:spcPts val="0"/>
              </a:spcBef>
              <a:spcAft>
                <a:spcPts val="0"/>
              </a:spcAft>
              <a:buNone/>
            </a:pPr>
            <a:r>
              <a:rPr lang="en-US"/>
              <a:t>MAth:114 (Intermediate)</a:t>
            </a:r>
            <a:endParaRPr/>
          </a:p>
          <a:p>
            <a:pPr marL="0" lvl="0" indent="0">
              <a:spcBef>
                <a:spcPts val="0"/>
              </a:spcBef>
              <a:spcAft>
                <a:spcPts val="0"/>
              </a:spcAft>
              <a:buNone/>
            </a:pPr>
            <a:endParaRPr/>
          </a:p>
          <a:p>
            <a:pPr marL="0" lvl="0" indent="0">
              <a:spcBef>
                <a:spcPts val="0"/>
              </a:spcBef>
              <a:spcAft>
                <a:spcPts val="0"/>
              </a:spcAft>
              <a:buNone/>
            </a:pPr>
            <a:r>
              <a:rPr lang="en-US" b="1"/>
              <a:t>ACT</a:t>
            </a:r>
            <a:endParaRPr b="1"/>
          </a:p>
          <a:p>
            <a:pPr marL="0" lvl="0" indent="0">
              <a:spcBef>
                <a:spcPts val="0"/>
              </a:spcBef>
              <a:spcAft>
                <a:spcPts val="0"/>
              </a:spcAft>
              <a:buNone/>
            </a:pPr>
            <a:r>
              <a:rPr lang="en-US"/>
              <a:t>Reading:19</a:t>
            </a:r>
            <a:endParaRPr/>
          </a:p>
          <a:p>
            <a:pPr marL="0" lvl="0" indent="0">
              <a:spcBef>
                <a:spcPts val="0"/>
              </a:spcBef>
              <a:spcAft>
                <a:spcPts val="0"/>
              </a:spcAft>
              <a:buNone/>
            </a:pPr>
            <a:r>
              <a:rPr lang="en-US"/>
              <a:t>English:17</a:t>
            </a:r>
            <a:endParaRPr/>
          </a:p>
          <a:p>
            <a:pPr marL="0" lvl="0" indent="0">
              <a:spcBef>
                <a:spcPts val="0"/>
              </a:spcBef>
              <a:spcAft>
                <a:spcPts val="0"/>
              </a:spcAft>
              <a:buNone/>
            </a:pPr>
            <a:r>
              <a:rPr lang="en-US"/>
              <a:t>Math:19 (Intermediate Algebra)</a:t>
            </a:r>
            <a:endParaRPr/>
          </a:p>
          <a:p>
            <a:pPr marL="0" lvl="0" indent="0">
              <a:spcBef>
                <a:spcPts val="0"/>
              </a:spcBef>
              <a:spcAft>
                <a:spcPts val="0"/>
              </a:spcAft>
              <a:buNone/>
            </a:pPr>
            <a:r>
              <a:rPr lang="en-US"/>
              <a:t>Math: 21 (College Algebra)</a:t>
            </a:r>
            <a:endParaRPr/>
          </a:p>
          <a:p>
            <a:pPr marL="0" lvl="0" indent="0">
              <a:spcBef>
                <a:spcPts val="0"/>
              </a:spcBef>
              <a:spcAft>
                <a:spcPts val="0"/>
              </a:spcAft>
              <a:buNone/>
            </a:pPr>
            <a:endParaRPr/>
          </a:p>
          <a:p>
            <a:pPr marL="0" lvl="0" indent="0">
              <a:spcBef>
                <a:spcPts val="0"/>
              </a:spcBef>
              <a:spcAft>
                <a:spcPts val="0"/>
              </a:spcAft>
              <a:buNone/>
            </a:pPr>
            <a:r>
              <a:rPr lang="en-US" b="1"/>
              <a:t>SAT</a:t>
            </a:r>
            <a:endParaRPr b="1"/>
          </a:p>
          <a:p>
            <a:pPr marL="0" lvl="0" indent="0">
              <a:spcBef>
                <a:spcPts val="0"/>
              </a:spcBef>
              <a:spcAft>
                <a:spcPts val="0"/>
              </a:spcAft>
              <a:buNone/>
            </a:pPr>
            <a:r>
              <a:rPr lang="en-US"/>
              <a:t>Reading:24</a:t>
            </a:r>
            <a:endParaRPr/>
          </a:p>
          <a:p>
            <a:pPr marL="0" lvl="0" indent="0">
              <a:spcBef>
                <a:spcPts val="0"/>
              </a:spcBef>
              <a:spcAft>
                <a:spcPts val="0"/>
              </a:spcAft>
              <a:buNone/>
            </a:pPr>
            <a:r>
              <a:rPr lang="en-US"/>
              <a:t>Writing: 25</a:t>
            </a:r>
            <a:endParaRPr/>
          </a:p>
          <a:p>
            <a:pPr marL="0" lvl="0" indent="0">
              <a:spcBef>
                <a:spcPts val="0"/>
              </a:spcBef>
              <a:spcAft>
                <a:spcPts val="0"/>
              </a:spcAft>
              <a:buNone/>
            </a:pPr>
            <a:r>
              <a:rPr lang="en-US"/>
              <a:t>Math:24 </a:t>
            </a:r>
            <a:r>
              <a:rPr lang="en-US">
                <a:solidFill>
                  <a:schemeClr val="dk1"/>
                </a:solidFill>
              </a:rPr>
              <a:t>(Intermediate Algebra)</a:t>
            </a:r>
            <a:endParaRPr>
              <a:solidFill>
                <a:schemeClr val="dk1"/>
              </a:solidFill>
            </a:endParaRPr>
          </a:p>
          <a:p>
            <a:pPr marL="0" lvl="0" indent="0">
              <a:spcBef>
                <a:spcPts val="0"/>
              </a:spcBef>
              <a:spcAft>
                <a:spcPts val="0"/>
              </a:spcAft>
              <a:buNone/>
            </a:pPr>
            <a:r>
              <a:rPr lang="en-US">
                <a:solidFill>
                  <a:schemeClr val="dk1"/>
                </a:solidFill>
              </a:rPr>
              <a:t>Math:26.5 (College Algebra)</a:t>
            </a:r>
            <a:endParaRPr>
              <a:solidFill>
                <a:schemeClr val="dk1"/>
              </a:solidFill>
            </a:endParaRPr>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351691" y="680518"/>
            <a:ext cx="8323385" cy="91289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400" b="0" i="0" u="none" strike="noStrike" cap="none">
                <a:solidFill>
                  <a:schemeClr val="dk1"/>
                </a:solidFill>
                <a:latin typeface="Calibri"/>
                <a:ea typeface="Calibri"/>
                <a:cs typeface="Calibri"/>
                <a:sym typeface="Calibri"/>
              </a:rPr>
              <a:t>   </a:t>
            </a:r>
            <a:r>
              <a:rPr lang="en-US" sz="5400" b="1" i="0" u="none" strike="noStrike" cap="none">
                <a:solidFill>
                  <a:schemeClr val="dk1"/>
                </a:solidFill>
                <a:latin typeface="Calibri"/>
                <a:ea typeface="Calibri"/>
                <a:cs typeface="Calibri"/>
                <a:sym typeface="Calibri"/>
              </a:rPr>
              <a:t>Advanced Studies </a:t>
            </a:r>
            <a:endParaRPr sz="5400" b="1" i="0" u="none" strike="noStrike" cap="none">
              <a:solidFill>
                <a:schemeClr val="dk1"/>
              </a:solidFill>
              <a:latin typeface="Calibri"/>
              <a:ea typeface="Calibri"/>
              <a:cs typeface="Calibri"/>
              <a:sym typeface="Calibri"/>
            </a:endParaRPr>
          </a:p>
        </p:txBody>
      </p:sp>
      <p:sp>
        <p:nvSpPr>
          <p:cNvPr id="74" name="Shape 74"/>
          <p:cNvSpPr txBox="1">
            <a:spLocks noGrp="1"/>
          </p:cNvSpPr>
          <p:nvPr>
            <p:ph type="subTitle" idx="1"/>
          </p:nvPr>
        </p:nvSpPr>
        <p:spPr>
          <a:xfrm>
            <a:off x="1264920" y="1783534"/>
            <a:ext cx="6738343" cy="232674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2800"/>
              <a:buFont typeface="Arial"/>
              <a:buNone/>
            </a:pPr>
            <a:r>
              <a:rPr lang="en-US" sz="2800" b="0" i="0" u="none" strike="noStrike" cap="none">
                <a:solidFill>
                  <a:srgbClr val="888888"/>
                </a:solidFill>
                <a:latin typeface="Calibri"/>
                <a:ea typeface="Calibri"/>
                <a:cs typeface="Calibri"/>
                <a:sym typeface="Calibri"/>
              </a:rPr>
              <a:t>The mission for Advanced Studies is to reduce barriers and to afford access and equity through a rigorous curriculum in a climate conducive to learning and achievement.</a:t>
            </a:r>
            <a:endParaRPr/>
          </a:p>
          <a:p>
            <a:pPr marL="0" marR="0" lvl="0" indent="0" algn="ctr" rtl="0">
              <a:spcBef>
                <a:spcPts val="64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pic>
        <p:nvPicPr>
          <p:cNvPr id="75" name="Shape 75"/>
          <p:cNvPicPr preferRelativeResize="0"/>
          <p:nvPr/>
        </p:nvPicPr>
        <p:blipFill rotWithShape="1">
          <a:blip r:embed="rId3">
            <a:alphaModFix/>
          </a:blip>
          <a:srcRect/>
          <a:stretch/>
        </p:blipFill>
        <p:spPr>
          <a:xfrm>
            <a:off x="3303961" y="4083114"/>
            <a:ext cx="2094117" cy="22940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54927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Making yourself Competitive!</a:t>
            </a:r>
            <a:endParaRPr/>
          </a:p>
        </p:txBody>
      </p:sp>
      <p:sp>
        <p:nvSpPr>
          <p:cNvPr id="206" name="Shape 206"/>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Challenge yourself with course progression and rigor</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Take advantage of courses at your school that are in your area of interest</a:t>
            </a:r>
            <a:endParaRPr/>
          </a:p>
          <a:p>
            <a:pPr marL="0" lvl="0" indent="0">
              <a:spcBef>
                <a:spcPts val="64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54927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Community Service</a:t>
            </a:r>
            <a:endParaRPr/>
          </a:p>
        </p:txBody>
      </p:sp>
      <p:sp>
        <p:nvSpPr>
          <p:cNvPr id="213" name="Shape 213"/>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Check School Criteria for community service</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Try to Align your activities with your interest</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Be consistent</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Make Connections with the persons at the agency</a:t>
            </a:r>
            <a:endParaRPr/>
          </a:p>
          <a:p>
            <a:pPr marL="0" lvl="0" indent="0">
              <a:spcBef>
                <a:spcPts val="64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54927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Extra-Curricular Activities</a:t>
            </a:r>
            <a:endParaRPr/>
          </a:p>
        </p:txBody>
      </p:sp>
      <p:sp>
        <p:nvSpPr>
          <p:cNvPr id="220" name="Shape 220"/>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Explore your interests and potential careers</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Stay involved in extracurricular activities and continue to pursue leadership roles</a:t>
            </a:r>
            <a:endParaRPr/>
          </a:p>
          <a:p>
            <a:pPr marL="0" lvl="0" indent="0" rtl="0">
              <a:lnSpc>
                <a:spcPct val="115000"/>
              </a:lnSpc>
              <a:spcBef>
                <a:spcPts val="800"/>
              </a:spcBef>
              <a:spcAft>
                <a:spcPts val="0"/>
              </a:spcAft>
              <a:buClr>
                <a:schemeClr val="dk1"/>
              </a:buClr>
              <a:buSzPts val="1100"/>
              <a:buFont typeface="Arial"/>
              <a:buNone/>
            </a:pPr>
            <a:r>
              <a:rPr lang="en-US">
                <a:latin typeface="Arial"/>
                <a:ea typeface="Arial"/>
                <a:cs typeface="Arial"/>
                <a:sym typeface="Arial"/>
              </a:rPr>
              <a:t>•</a:t>
            </a:r>
            <a:r>
              <a:rPr lang="en-US"/>
              <a:t>If it doesn’t exist, Start it!</a:t>
            </a:r>
            <a:endParaRPr/>
          </a:p>
          <a:p>
            <a:pPr marL="0" lvl="0" indent="0">
              <a:spcBef>
                <a:spcPts val="64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549276"/>
            <a:ext cx="82296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Naviance</a:t>
            </a:r>
            <a:endParaRPr/>
          </a:p>
        </p:txBody>
      </p:sp>
      <p:sp>
        <p:nvSpPr>
          <p:cNvPr id="227" name="Shape 227"/>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sz="2000">
                <a:solidFill>
                  <a:srgbClr val="252628"/>
                </a:solidFill>
              </a:rPr>
              <a:t>A comprehensive college and career readiness platform that enables self-discovery, career exploration, academic planning, and college preparation for  our students.</a:t>
            </a:r>
            <a:endParaRPr sz="2000">
              <a:solidFill>
                <a:srgbClr val="252628"/>
              </a:solidFill>
            </a:endParaRPr>
          </a:p>
          <a:p>
            <a:pPr marL="0" lvl="0" indent="0" rtl="0">
              <a:lnSpc>
                <a:spcPct val="108000"/>
              </a:lnSpc>
              <a:spcBef>
                <a:spcPts val="0"/>
              </a:spcBef>
              <a:spcAft>
                <a:spcPts val="0"/>
              </a:spcAft>
              <a:buClr>
                <a:schemeClr val="dk1"/>
              </a:buClr>
              <a:buSzPts val="1100"/>
              <a:buFont typeface="Arial"/>
              <a:buNone/>
            </a:pPr>
            <a:r>
              <a:rPr lang="en-US" sz="2000">
                <a:solidFill>
                  <a:srgbClr val="333333"/>
                </a:solidFill>
                <a:latin typeface="Arial"/>
                <a:ea typeface="Arial"/>
                <a:cs typeface="Arial"/>
                <a:sym typeface="Arial"/>
              </a:rPr>
              <a:t>●</a:t>
            </a:r>
            <a:r>
              <a:rPr lang="en-US" sz="2000" b="1">
                <a:solidFill>
                  <a:srgbClr val="333333"/>
                </a:solidFill>
              </a:rPr>
              <a:t>Finding local and national scholarships and enrichment programs</a:t>
            </a:r>
            <a:endParaRPr sz="2000" b="1">
              <a:solidFill>
                <a:srgbClr val="333333"/>
              </a:solidFill>
            </a:endParaRPr>
          </a:p>
          <a:p>
            <a:pPr marL="0" lvl="0" indent="0" rtl="0">
              <a:lnSpc>
                <a:spcPct val="108000"/>
              </a:lnSpc>
              <a:spcBef>
                <a:spcPts val="800"/>
              </a:spcBef>
              <a:spcAft>
                <a:spcPts val="0"/>
              </a:spcAft>
              <a:buClr>
                <a:schemeClr val="dk1"/>
              </a:buClr>
              <a:buSzPts val="1100"/>
              <a:buFont typeface="Arial"/>
              <a:buNone/>
            </a:pPr>
            <a:r>
              <a:rPr lang="en-US" sz="2000">
                <a:solidFill>
                  <a:srgbClr val="333333"/>
                </a:solidFill>
                <a:latin typeface="Arial"/>
                <a:ea typeface="Arial"/>
                <a:cs typeface="Arial"/>
                <a:sym typeface="Arial"/>
              </a:rPr>
              <a:t>●</a:t>
            </a:r>
            <a:r>
              <a:rPr lang="en-US" sz="2000" b="1">
                <a:solidFill>
                  <a:srgbClr val="333333"/>
                </a:solidFill>
              </a:rPr>
              <a:t>Exploring students’ career interests, learning styles, personality types, and multiple intelligences</a:t>
            </a:r>
            <a:endParaRPr sz="2000" b="1">
              <a:solidFill>
                <a:srgbClr val="333333"/>
              </a:solidFill>
            </a:endParaRPr>
          </a:p>
          <a:p>
            <a:pPr marL="0" lvl="0" indent="0" rtl="0">
              <a:lnSpc>
                <a:spcPct val="108000"/>
              </a:lnSpc>
              <a:spcBef>
                <a:spcPts val="800"/>
              </a:spcBef>
              <a:spcAft>
                <a:spcPts val="0"/>
              </a:spcAft>
              <a:buClr>
                <a:schemeClr val="dk1"/>
              </a:buClr>
              <a:buSzPts val="1100"/>
              <a:buFont typeface="Arial"/>
              <a:buNone/>
            </a:pPr>
            <a:r>
              <a:rPr lang="en-US" sz="2000">
                <a:solidFill>
                  <a:srgbClr val="333333"/>
                </a:solidFill>
                <a:latin typeface="Arial"/>
                <a:ea typeface="Arial"/>
                <a:cs typeface="Arial"/>
                <a:sym typeface="Arial"/>
              </a:rPr>
              <a:t>●</a:t>
            </a:r>
            <a:r>
              <a:rPr lang="en-US" sz="2000" b="1">
                <a:solidFill>
                  <a:srgbClr val="333333"/>
                </a:solidFill>
              </a:rPr>
              <a:t>Building resumes and holistic portfolios for job and college applications</a:t>
            </a:r>
            <a:endParaRPr sz="2000" b="1">
              <a:solidFill>
                <a:srgbClr val="333333"/>
              </a:solidFill>
            </a:endParaRPr>
          </a:p>
          <a:p>
            <a:pPr marL="0" lvl="0" indent="0" rtl="0">
              <a:lnSpc>
                <a:spcPct val="108000"/>
              </a:lnSpc>
              <a:spcBef>
                <a:spcPts val="800"/>
              </a:spcBef>
              <a:spcAft>
                <a:spcPts val="0"/>
              </a:spcAft>
              <a:buClr>
                <a:schemeClr val="dk1"/>
              </a:buClr>
              <a:buSzPts val="1100"/>
              <a:buFont typeface="Arial"/>
              <a:buNone/>
            </a:pPr>
            <a:r>
              <a:rPr lang="en-US" sz="2000">
                <a:solidFill>
                  <a:srgbClr val="333333"/>
                </a:solidFill>
                <a:latin typeface="Arial"/>
                <a:ea typeface="Arial"/>
                <a:cs typeface="Arial"/>
                <a:sym typeface="Arial"/>
              </a:rPr>
              <a:t>●</a:t>
            </a:r>
            <a:r>
              <a:rPr lang="en-US" sz="2000" b="1">
                <a:solidFill>
                  <a:srgbClr val="333333"/>
                </a:solidFill>
              </a:rPr>
              <a:t>Setting goals and developing personalized plans for success</a:t>
            </a:r>
            <a:endParaRPr sz="2000" b="1">
              <a:solidFill>
                <a:srgbClr val="333333"/>
              </a:solidFill>
            </a:endParaRPr>
          </a:p>
          <a:p>
            <a:pPr marL="0" lvl="0" indent="0" rtl="0">
              <a:lnSpc>
                <a:spcPct val="108000"/>
              </a:lnSpc>
              <a:spcBef>
                <a:spcPts val="800"/>
              </a:spcBef>
              <a:spcAft>
                <a:spcPts val="0"/>
              </a:spcAft>
              <a:buClr>
                <a:schemeClr val="dk1"/>
              </a:buClr>
              <a:buSzPts val="1100"/>
              <a:buFont typeface="Arial"/>
              <a:buNone/>
            </a:pPr>
            <a:r>
              <a:rPr lang="en-US" sz="2000">
                <a:solidFill>
                  <a:srgbClr val="333333"/>
                </a:solidFill>
                <a:latin typeface="Arial"/>
                <a:ea typeface="Arial"/>
                <a:cs typeface="Arial"/>
                <a:sym typeface="Arial"/>
              </a:rPr>
              <a:t>●</a:t>
            </a:r>
            <a:r>
              <a:rPr lang="en-US" sz="2000" b="1">
                <a:solidFill>
                  <a:srgbClr val="333333"/>
                </a:solidFill>
              </a:rPr>
              <a:t>Requesting and sending electronic transcripts</a:t>
            </a:r>
            <a:endParaRPr sz="2000" b="1">
              <a:solidFill>
                <a:srgbClr val="333333"/>
              </a:solidFill>
            </a:endParaRPr>
          </a:p>
          <a:p>
            <a:pPr marL="0" lvl="0" indent="0" rtl="0">
              <a:lnSpc>
                <a:spcPct val="108000"/>
              </a:lnSpc>
              <a:spcBef>
                <a:spcPts val="800"/>
              </a:spcBef>
              <a:spcAft>
                <a:spcPts val="0"/>
              </a:spcAft>
              <a:buClr>
                <a:schemeClr val="dk1"/>
              </a:buClr>
              <a:buSzPts val="1100"/>
              <a:buFont typeface="Arial"/>
              <a:buNone/>
            </a:pPr>
            <a:r>
              <a:rPr lang="en-US" sz="2000">
                <a:solidFill>
                  <a:srgbClr val="333333"/>
                </a:solidFill>
                <a:latin typeface="Arial"/>
                <a:ea typeface="Arial"/>
                <a:cs typeface="Arial"/>
                <a:sym typeface="Arial"/>
              </a:rPr>
              <a:t>●</a:t>
            </a:r>
            <a:r>
              <a:rPr lang="en-US" sz="2000" b="1">
                <a:solidFill>
                  <a:srgbClr val="333333"/>
                </a:solidFill>
              </a:rPr>
              <a:t>Learning about success skills, financial planning, self-discovery, and building support network</a:t>
            </a:r>
            <a:endParaRPr sz="2000" b="1">
              <a:solidFill>
                <a:srgbClr val="333333"/>
              </a:solidFill>
            </a:endParaRPr>
          </a:p>
          <a:p>
            <a:pPr marL="0" lvl="0" indent="0">
              <a:spcBef>
                <a:spcPts val="800"/>
              </a:spcBef>
              <a:spcAft>
                <a:spcPts val="0"/>
              </a:spcAft>
              <a:buNone/>
            </a:pPr>
            <a:endParaRPr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792480" y="575852"/>
            <a:ext cx="7467600" cy="20875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i="0" u="none" strike="noStrike" cap="none">
                <a:solidFill>
                  <a:schemeClr val="dk1"/>
                </a:solidFill>
                <a:latin typeface="Calibri"/>
                <a:ea typeface="Calibri"/>
                <a:cs typeface="Calibri"/>
                <a:sym typeface="Calibri"/>
              </a:rPr>
              <a:t>Begin College Readiness Planning with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Orange TIPs Summer Camp</a:t>
            </a:r>
            <a:endParaRPr sz="3600" b="1" i="0" u="none" strike="noStrike" cap="none">
              <a:solidFill>
                <a:schemeClr val="dk1"/>
              </a:solidFill>
              <a:latin typeface="Calibri"/>
              <a:ea typeface="Calibri"/>
              <a:cs typeface="Calibri"/>
              <a:sym typeface="Calibri"/>
            </a:endParaRPr>
          </a:p>
        </p:txBody>
      </p:sp>
      <p:pic>
        <p:nvPicPr>
          <p:cNvPr id="234" name="Shape 234" descr="imagesCAHFC35E.jpg"/>
          <p:cNvPicPr preferRelativeResize="0">
            <a:picLocks noGrp="1"/>
          </p:cNvPicPr>
          <p:nvPr>
            <p:ph type="body" idx="1"/>
          </p:nvPr>
        </p:nvPicPr>
        <p:blipFill rotWithShape="1">
          <a:blip r:embed="rId3">
            <a:alphaModFix/>
          </a:blip>
          <a:srcRect/>
          <a:stretch/>
        </p:blipFill>
        <p:spPr>
          <a:xfrm>
            <a:off x="4526280" y="3622053"/>
            <a:ext cx="2638425" cy="1733550"/>
          </a:xfrm>
          <a:prstGeom prst="rect">
            <a:avLst/>
          </a:prstGeom>
          <a:noFill/>
          <a:ln>
            <a:noFill/>
          </a:ln>
        </p:spPr>
      </p:pic>
      <p:pic>
        <p:nvPicPr>
          <p:cNvPr id="235" name="Shape 235" descr="OCPS%20Blocks%20Only_.png"/>
          <p:cNvPicPr preferRelativeResize="0"/>
          <p:nvPr/>
        </p:nvPicPr>
        <p:blipFill rotWithShape="1">
          <a:blip r:embed="rId4">
            <a:alphaModFix/>
          </a:blip>
          <a:srcRect/>
          <a:stretch/>
        </p:blipFill>
        <p:spPr>
          <a:xfrm>
            <a:off x="1859156" y="2860602"/>
            <a:ext cx="2327042" cy="188352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p:nvPr/>
        </p:nvSpPr>
        <p:spPr>
          <a:xfrm>
            <a:off x="254475" y="1472425"/>
            <a:ext cx="8690100" cy="461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i="0" u="none" strike="noStrike" cap="none">
                <a:solidFill>
                  <a:schemeClr val="dk1"/>
                </a:solidFill>
                <a:latin typeface="Calibri"/>
                <a:ea typeface="Calibri"/>
                <a:cs typeface="Calibri"/>
                <a:sym typeface="Calibri"/>
              </a:rPr>
              <a:t>Online Registration: </a:t>
            </a:r>
            <a:r>
              <a:rPr lang="en-US" sz="2400" b="1" u="sng">
                <a:solidFill>
                  <a:schemeClr val="hlink"/>
                </a:solidFill>
                <a:latin typeface="Calibri"/>
                <a:ea typeface="Calibri"/>
                <a:cs typeface="Calibri"/>
                <a:sym typeface="Calibri"/>
                <a:hlinkClick r:id="rId3"/>
              </a:rPr>
              <a:t>https://tinyurl.com/OrangeTIPS2018</a:t>
            </a:r>
            <a:endParaRPr sz="2400" b="1">
              <a:solidFill>
                <a:schemeClr val="dk1"/>
              </a:solidFill>
              <a:latin typeface="Calibri"/>
              <a:ea typeface="Calibri"/>
              <a:cs typeface="Calibri"/>
              <a:sym typeface="Calibri"/>
            </a:endParaRPr>
          </a:p>
        </p:txBody>
      </p:sp>
      <p:sp>
        <p:nvSpPr>
          <p:cNvPr id="242" name="Shape 242"/>
          <p:cNvSpPr txBox="1">
            <a:spLocks noGrp="1"/>
          </p:cNvSpPr>
          <p:nvPr>
            <p:ph type="title"/>
          </p:nvPr>
        </p:nvSpPr>
        <p:spPr>
          <a:xfrm>
            <a:off x="685800" y="655638"/>
            <a:ext cx="7467600" cy="7159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Orange TIPs Summer Camp </a:t>
            </a:r>
            <a:endParaRPr sz="4000" b="1" i="0" u="none" strike="noStrike" cap="none">
              <a:solidFill>
                <a:schemeClr val="dk1"/>
              </a:solidFill>
              <a:latin typeface="Calibri"/>
              <a:ea typeface="Calibri"/>
              <a:cs typeface="Calibri"/>
              <a:sym typeface="Calibri"/>
            </a:endParaRPr>
          </a:p>
        </p:txBody>
      </p:sp>
      <p:sp>
        <p:nvSpPr>
          <p:cNvPr id="243" name="Shape 243"/>
          <p:cNvSpPr txBox="1">
            <a:spLocks noGrp="1"/>
          </p:cNvSpPr>
          <p:nvPr>
            <p:ph type="body" idx="1"/>
          </p:nvPr>
        </p:nvSpPr>
        <p:spPr>
          <a:xfrm>
            <a:off x="332475" y="2201275"/>
            <a:ext cx="8534100" cy="45261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2220"/>
              <a:buFont typeface="Arial"/>
              <a:buNone/>
            </a:pPr>
            <a:r>
              <a:rPr lang="en-US" sz="1800" b="0" i="0" u="none" strike="noStrike" cap="none">
                <a:solidFill>
                  <a:schemeClr val="dk1"/>
                </a:solidFill>
                <a:latin typeface="Calibri"/>
                <a:ea typeface="Calibri"/>
                <a:cs typeface="Calibri"/>
                <a:sym typeface="Calibri"/>
              </a:rPr>
              <a:t>Join us as we tour colleges around Central Florida for a unique experience. Each day we will visit a college or career site and begin planning for your student’s future.</a:t>
            </a:r>
            <a:endParaRPr sz="1800"/>
          </a:p>
          <a:p>
            <a:pPr marL="0" marR="0" lvl="0" indent="0" algn="l" rtl="0">
              <a:lnSpc>
                <a:spcPct val="80000"/>
              </a:lnSpc>
              <a:spcBef>
                <a:spcPts val="444"/>
              </a:spcBef>
              <a:spcAft>
                <a:spcPts val="0"/>
              </a:spcAft>
              <a:buClr>
                <a:schemeClr val="dk1"/>
              </a:buClr>
              <a:buSzPts val="2220"/>
              <a:buFont typeface="Arial"/>
              <a:buNone/>
            </a:pPr>
            <a:r>
              <a:rPr lang="en-US" sz="1800" b="1" i="0" u="none" strike="noStrike" cap="none">
                <a:solidFill>
                  <a:schemeClr val="dk1"/>
                </a:solidFill>
                <a:latin typeface="Calibri"/>
                <a:ea typeface="Calibri"/>
                <a:cs typeface="Calibri"/>
                <a:sym typeface="Calibri"/>
              </a:rPr>
              <a:t>Dates: </a:t>
            </a:r>
            <a:r>
              <a:rPr lang="en-US" sz="1800" b="0" i="0" u="none" strike="noStrike" cap="none">
                <a:solidFill>
                  <a:schemeClr val="dk1"/>
                </a:solidFill>
                <a:latin typeface="Calibri"/>
                <a:ea typeface="Calibri"/>
                <a:cs typeface="Calibri"/>
                <a:sym typeface="Calibri"/>
              </a:rPr>
              <a:t>June 4-8, 2018</a:t>
            </a:r>
            <a:endParaRPr sz="1800" b="0" i="0" u="none" strike="noStrike" cap="none">
              <a:solidFill>
                <a:schemeClr val="dk1"/>
              </a:solidFill>
              <a:latin typeface="Calibri"/>
              <a:ea typeface="Calibri"/>
              <a:cs typeface="Calibri"/>
              <a:sym typeface="Calibri"/>
            </a:endParaRPr>
          </a:p>
          <a:p>
            <a:pPr marL="0" marR="0" lvl="0" indent="0" algn="l" rtl="0">
              <a:lnSpc>
                <a:spcPct val="80000"/>
              </a:lnSpc>
              <a:spcBef>
                <a:spcPts val="444"/>
              </a:spcBef>
              <a:spcAft>
                <a:spcPts val="0"/>
              </a:spcAft>
              <a:buNone/>
            </a:pPr>
            <a:r>
              <a:rPr lang="en-US" sz="1800" b="1" i="0" u="none" strike="noStrike" cap="none">
                <a:solidFill>
                  <a:schemeClr val="dk1"/>
                </a:solidFill>
                <a:latin typeface="Calibri"/>
                <a:ea typeface="Calibri"/>
                <a:cs typeface="Calibri"/>
                <a:sym typeface="Calibri"/>
              </a:rPr>
              <a:t>Locations: </a:t>
            </a:r>
            <a:r>
              <a:rPr lang="en-US" sz="1800" i="0" u="none" strike="noStrike" cap="none">
                <a:solidFill>
                  <a:schemeClr val="dk1"/>
                </a:solidFill>
              </a:rPr>
              <a:t> </a:t>
            </a:r>
            <a:endParaRPr sz="1800" i="0" u="none" strike="noStrike" cap="none">
              <a:solidFill>
                <a:schemeClr val="dk1"/>
              </a:solidFill>
            </a:endParaRPr>
          </a:p>
          <a:p>
            <a:pPr marL="0" marR="0" lvl="0" indent="457200" algn="l" rtl="0">
              <a:lnSpc>
                <a:spcPct val="80000"/>
              </a:lnSpc>
              <a:spcBef>
                <a:spcPts val="444"/>
              </a:spcBef>
              <a:spcAft>
                <a:spcPts val="0"/>
              </a:spcAft>
              <a:buNone/>
            </a:pPr>
            <a:r>
              <a:rPr lang="en-US" sz="1800" i="0" u="none" strike="noStrike" cap="none">
                <a:solidFill>
                  <a:schemeClr val="dk1"/>
                </a:solidFill>
              </a:rPr>
              <a:t>L</a:t>
            </a:r>
            <a:r>
              <a:rPr lang="en-US" sz="1800"/>
              <a:t>egacy Middle School</a:t>
            </a:r>
            <a:endParaRPr sz="1800"/>
          </a:p>
          <a:p>
            <a:pPr marL="0" marR="0" lvl="0" indent="457200" algn="l" rtl="0">
              <a:lnSpc>
                <a:spcPct val="80000"/>
              </a:lnSpc>
              <a:spcBef>
                <a:spcPts val="444"/>
              </a:spcBef>
              <a:spcAft>
                <a:spcPts val="0"/>
              </a:spcAft>
              <a:buNone/>
            </a:pPr>
            <a:r>
              <a:rPr lang="en-US" sz="1800"/>
              <a:t>Chain of Lake Middle School</a:t>
            </a:r>
            <a:endParaRPr sz="1800"/>
          </a:p>
          <a:p>
            <a:pPr marL="0" marR="0" lvl="0" indent="457200" algn="l" rtl="0">
              <a:lnSpc>
                <a:spcPct val="80000"/>
              </a:lnSpc>
              <a:spcBef>
                <a:spcPts val="444"/>
              </a:spcBef>
              <a:spcAft>
                <a:spcPts val="0"/>
              </a:spcAft>
              <a:buNone/>
            </a:pPr>
            <a:r>
              <a:rPr lang="en-US" sz="1800"/>
              <a:t>Innovation Middle School</a:t>
            </a:r>
            <a:endParaRPr sz="1800"/>
          </a:p>
          <a:p>
            <a:pPr marL="0" marR="0" lvl="0" indent="457200" algn="l" rtl="0">
              <a:lnSpc>
                <a:spcPct val="80000"/>
              </a:lnSpc>
              <a:spcBef>
                <a:spcPts val="444"/>
              </a:spcBef>
              <a:spcAft>
                <a:spcPts val="0"/>
              </a:spcAft>
              <a:buNone/>
            </a:pPr>
            <a:r>
              <a:rPr lang="en-US" sz="1800"/>
              <a:t>Westridge Middle School</a:t>
            </a:r>
            <a:endParaRPr sz="1800"/>
          </a:p>
          <a:p>
            <a:pPr marL="342900" marR="0" lvl="0" indent="-342900" algn="l" rtl="0">
              <a:lnSpc>
                <a:spcPct val="80000"/>
              </a:lnSpc>
              <a:spcBef>
                <a:spcPts val="444"/>
              </a:spcBef>
              <a:spcAft>
                <a:spcPts val="0"/>
              </a:spcAft>
              <a:buClr>
                <a:schemeClr val="dk1"/>
              </a:buClr>
              <a:buSzPts val="2220"/>
              <a:buFont typeface="Arial"/>
              <a:buNone/>
            </a:pPr>
            <a:r>
              <a:rPr lang="en-US" sz="1800" b="1" i="0" u="none" strike="noStrike" cap="none">
                <a:solidFill>
                  <a:schemeClr val="dk1"/>
                </a:solidFill>
                <a:latin typeface="Calibri"/>
                <a:ea typeface="Calibri"/>
                <a:cs typeface="Calibri"/>
                <a:sym typeface="Calibri"/>
              </a:rPr>
              <a:t>Time: </a:t>
            </a:r>
            <a:r>
              <a:rPr lang="en-US" sz="1800" b="0" i="0" u="none" strike="noStrike" cap="none">
                <a:solidFill>
                  <a:schemeClr val="dk1"/>
                </a:solidFill>
                <a:latin typeface="Calibri"/>
                <a:ea typeface="Calibri"/>
                <a:cs typeface="Calibri"/>
                <a:sym typeface="Calibri"/>
              </a:rPr>
              <a:t>8:00 am-3:00 pm </a:t>
            </a:r>
            <a:endParaRPr sz="1800"/>
          </a:p>
          <a:p>
            <a:pPr marL="342900" marR="0" lvl="0" indent="-342900" algn="l" rtl="0">
              <a:lnSpc>
                <a:spcPct val="80000"/>
              </a:lnSpc>
              <a:spcBef>
                <a:spcPts val="444"/>
              </a:spcBef>
              <a:spcAft>
                <a:spcPts val="0"/>
              </a:spcAft>
              <a:buClr>
                <a:schemeClr val="dk1"/>
              </a:buClr>
              <a:buSzPts val="2220"/>
              <a:buFont typeface="Arial"/>
              <a:buNone/>
            </a:pPr>
            <a:r>
              <a:rPr lang="en-US" sz="1800" b="1" i="0" u="none" strike="noStrike" cap="none">
                <a:solidFill>
                  <a:schemeClr val="dk1"/>
                </a:solidFill>
                <a:latin typeface="Calibri"/>
                <a:ea typeface="Calibri"/>
                <a:cs typeface="Calibri"/>
                <a:sym typeface="Calibri"/>
              </a:rPr>
              <a:t>Cost for camp: </a:t>
            </a:r>
            <a:r>
              <a:rPr lang="en-US" sz="1800" b="0" i="0" u="none" strike="noStrike" cap="none">
                <a:solidFill>
                  <a:schemeClr val="dk1"/>
                </a:solidFill>
                <a:latin typeface="Calibri"/>
                <a:ea typeface="Calibri"/>
                <a:cs typeface="Calibri"/>
                <a:sym typeface="Calibri"/>
              </a:rPr>
              <a:t>$125.00 </a:t>
            </a:r>
            <a:endParaRPr sz="1800"/>
          </a:p>
          <a:p>
            <a:pPr marL="342900" marR="0" lvl="0" indent="-342900" algn="l" rtl="0">
              <a:lnSpc>
                <a:spcPct val="80000"/>
              </a:lnSpc>
              <a:spcBef>
                <a:spcPts val="444"/>
              </a:spcBef>
              <a:spcAft>
                <a:spcPts val="0"/>
              </a:spcAft>
              <a:buClr>
                <a:schemeClr val="dk1"/>
              </a:buClr>
              <a:buSzPts val="2220"/>
              <a:buFont typeface="Arial"/>
              <a:buNone/>
            </a:pPr>
            <a:r>
              <a:rPr lang="en-US" sz="1800" b="1" i="0" u="none" strike="noStrike" cap="none">
                <a:solidFill>
                  <a:schemeClr val="dk1"/>
                </a:solidFill>
                <a:latin typeface="Calibri"/>
                <a:ea typeface="Calibri"/>
                <a:cs typeface="Calibri"/>
                <a:sym typeface="Calibri"/>
              </a:rPr>
              <a:t>Deposit:</a:t>
            </a:r>
            <a:r>
              <a:rPr lang="en-US" sz="1800" b="0" i="0" u="none" strike="noStrike" cap="none">
                <a:solidFill>
                  <a:schemeClr val="dk1"/>
                </a:solidFill>
                <a:latin typeface="Calibri"/>
                <a:ea typeface="Calibri"/>
                <a:cs typeface="Calibri"/>
                <a:sym typeface="Calibri"/>
              </a:rPr>
              <a:t> $25 and return of the registration application will reserve a spot for your student to participate. Deadline for registration application is </a:t>
            </a:r>
            <a:r>
              <a:rPr lang="en-US" sz="1800" b="1" i="0" u="none" strike="noStrike" cap="none">
                <a:solidFill>
                  <a:schemeClr val="dk1"/>
                </a:solidFill>
                <a:latin typeface="Calibri"/>
                <a:ea typeface="Calibri"/>
                <a:cs typeface="Calibri"/>
                <a:sym typeface="Calibri"/>
              </a:rPr>
              <a:t>April</a:t>
            </a:r>
            <a:r>
              <a:rPr lang="en-US" sz="1800" b="0" i="0" u="none" strike="noStrike" cap="none">
                <a:solidFill>
                  <a:schemeClr val="dk1"/>
                </a:solidFill>
                <a:latin typeface="Calibri"/>
                <a:ea typeface="Calibri"/>
                <a:cs typeface="Calibri"/>
                <a:sym typeface="Calibri"/>
              </a:rPr>
              <a:t> </a:t>
            </a:r>
            <a:r>
              <a:rPr lang="en-US" sz="1800" b="1"/>
              <a:t>30</a:t>
            </a:r>
            <a:r>
              <a:rPr lang="en-US" sz="1800" b="1" i="0" u="none" strike="noStrike" cap="none">
                <a:solidFill>
                  <a:schemeClr val="dk1"/>
                </a:solidFill>
                <a:latin typeface="Calibri"/>
                <a:ea typeface="Calibri"/>
                <a:cs typeface="Calibri"/>
                <a:sym typeface="Calibri"/>
              </a:rPr>
              <a:t>th</a:t>
            </a:r>
            <a:r>
              <a:rPr lang="en-US" sz="1800" b="0" i="0" u="none" strike="noStrike" cap="none">
                <a:solidFill>
                  <a:schemeClr val="dk1"/>
                </a:solidFill>
                <a:latin typeface="Calibri"/>
                <a:ea typeface="Calibri"/>
                <a:cs typeface="Calibri"/>
                <a:sym typeface="Calibri"/>
              </a:rPr>
              <a:t>.</a:t>
            </a:r>
            <a:endParaRPr sz="1800"/>
          </a:p>
          <a:p>
            <a:pPr marL="342900" marR="0" lvl="0" indent="-342900" algn="l" rtl="0">
              <a:lnSpc>
                <a:spcPct val="80000"/>
              </a:lnSpc>
              <a:spcBef>
                <a:spcPts val="592"/>
              </a:spcBef>
              <a:spcAft>
                <a:spcPts val="0"/>
              </a:spcAft>
              <a:buClr>
                <a:schemeClr val="dk1"/>
              </a:buClr>
              <a:buSzPts val="296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92"/>
              </a:spcBef>
              <a:spcAft>
                <a:spcPts val="0"/>
              </a:spcAft>
              <a:buClr>
                <a:schemeClr val="dk1"/>
              </a:buClr>
              <a:buSzPts val="296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92"/>
              </a:spcBef>
              <a:spcAft>
                <a:spcPts val="0"/>
              </a:spcAft>
              <a:buClr>
                <a:schemeClr val="dk1"/>
              </a:buClr>
              <a:buSzPts val="2960"/>
              <a:buFont typeface="Arial"/>
              <a:buNone/>
            </a:pPr>
            <a:endParaRPr sz="2000" b="0" i="0"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457200" y="573796"/>
            <a:ext cx="8229600" cy="860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Contact Information</a:t>
            </a:r>
            <a:endParaRPr sz="4000" b="1" i="0" u="none" strike="noStrike" cap="none">
              <a:solidFill>
                <a:schemeClr val="dk1"/>
              </a:solidFill>
              <a:latin typeface="Calibri"/>
              <a:ea typeface="Calibri"/>
              <a:cs typeface="Calibri"/>
              <a:sym typeface="Calibri"/>
            </a:endParaRPr>
          </a:p>
        </p:txBody>
      </p:sp>
      <p:sp>
        <p:nvSpPr>
          <p:cNvPr id="250" name="Shape 250"/>
          <p:cNvSpPr txBox="1">
            <a:spLocks noGrp="1"/>
          </p:cNvSpPr>
          <p:nvPr>
            <p:ph type="body" idx="1"/>
          </p:nvPr>
        </p:nvSpPr>
        <p:spPr>
          <a:xfrm>
            <a:off x="231275" y="1382675"/>
            <a:ext cx="8681400" cy="4918500"/>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Clr>
                <a:schemeClr val="dk1"/>
              </a:buClr>
              <a:buSzPts val="1100"/>
              <a:buFont typeface="Arial"/>
              <a:buNone/>
            </a:pPr>
            <a:r>
              <a:rPr lang="en-US" sz="1800"/>
              <a:t>This presentation and the registration link are available on the Advanced Studies webpage. Your school will also have this information.</a:t>
            </a:r>
            <a:endParaRPr sz="1800"/>
          </a:p>
          <a:p>
            <a:pPr marL="342900" marR="0" lvl="0" indent="-342900" algn="ctr" rtl="0">
              <a:lnSpc>
                <a:spcPct val="90000"/>
              </a:lnSpc>
              <a:spcBef>
                <a:spcPts val="400"/>
              </a:spcBef>
              <a:spcAft>
                <a:spcPts val="0"/>
              </a:spcAft>
              <a:buClr>
                <a:schemeClr val="dk1"/>
              </a:buClr>
              <a:buSzPts val="2000"/>
              <a:buFont typeface="Arial"/>
              <a:buNone/>
            </a:pPr>
            <a:endParaRPr sz="1800"/>
          </a:p>
          <a:p>
            <a:pPr marL="342900" marR="0" lvl="0" indent="-342900" algn="ctr" rtl="0">
              <a:lnSpc>
                <a:spcPct val="90000"/>
              </a:lnSpc>
              <a:spcBef>
                <a:spcPts val="400"/>
              </a:spcBef>
              <a:spcAft>
                <a:spcPts val="0"/>
              </a:spcAft>
              <a:buClr>
                <a:schemeClr val="dk1"/>
              </a:buClr>
              <a:buSzPts val="2000"/>
              <a:buFont typeface="Arial"/>
              <a:buNone/>
            </a:pPr>
            <a:r>
              <a:rPr lang="en-US" sz="1800" b="1" u="sng">
                <a:solidFill>
                  <a:schemeClr val="hlink"/>
                </a:solidFill>
                <a:hlinkClick r:id="rId3"/>
              </a:rPr>
              <a:t>Orange TIPs Summer Camp 2018</a:t>
            </a:r>
            <a:endParaRPr sz="1800" b="1" i="0" strike="noStrike" cap="none"/>
          </a:p>
          <a:p>
            <a:pPr marL="0" lvl="0" indent="0" algn="ctr" rtl="0">
              <a:lnSpc>
                <a:spcPct val="90000"/>
              </a:lnSpc>
              <a:spcBef>
                <a:spcPts val="400"/>
              </a:spcBef>
              <a:spcAft>
                <a:spcPts val="0"/>
              </a:spcAft>
              <a:buClr>
                <a:schemeClr val="dk1"/>
              </a:buClr>
              <a:buSzPts val="1100"/>
              <a:buFont typeface="Arial"/>
              <a:buNone/>
            </a:pPr>
            <a:endParaRPr sz="1800"/>
          </a:p>
          <a:p>
            <a:pPr marL="0" lvl="0" indent="0" algn="ctr" rtl="0">
              <a:lnSpc>
                <a:spcPct val="90000"/>
              </a:lnSpc>
              <a:spcBef>
                <a:spcPts val="400"/>
              </a:spcBef>
              <a:spcAft>
                <a:spcPts val="0"/>
              </a:spcAft>
              <a:buClr>
                <a:schemeClr val="dk1"/>
              </a:buClr>
              <a:buSzPts val="1100"/>
              <a:buFont typeface="Arial"/>
              <a:buNone/>
            </a:pPr>
            <a:r>
              <a:rPr lang="en-US" sz="1800"/>
              <a:t>If you have any questions, please contact the Advanced Studies Department:</a:t>
            </a:r>
            <a:endParaRPr sz="1800"/>
          </a:p>
          <a:p>
            <a:pPr marL="342900" marR="0" lvl="0" indent="-342900" algn="ctr" rtl="0">
              <a:lnSpc>
                <a:spcPct val="90000"/>
              </a:lnSpc>
              <a:spcBef>
                <a:spcPts val="360"/>
              </a:spcBef>
              <a:spcAft>
                <a:spcPts val="0"/>
              </a:spcAft>
              <a:buClr>
                <a:schemeClr val="dk1"/>
              </a:buClr>
              <a:buSzPts val="1800"/>
              <a:buFont typeface="Arial"/>
              <a:buNone/>
            </a:pPr>
            <a:endParaRPr sz="1800" b="1"/>
          </a:p>
          <a:p>
            <a:pPr marL="342900" marR="0" lvl="0" indent="-342900" algn="ctr" rtl="0">
              <a:lnSpc>
                <a:spcPct val="90000"/>
              </a:lnSpc>
              <a:spcBef>
                <a:spcPts val="360"/>
              </a:spcBef>
              <a:spcAft>
                <a:spcPts val="0"/>
              </a:spcAft>
              <a:buClr>
                <a:schemeClr val="dk1"/>
              </a:buClr>
              <a:buSzPts val="1800"/>
              <a:buFont typeface="Arial"/>
              <a:buNone/>
            </a:pPr>
            <a:r>
              <a:rPr lang="en-US" sz="1800" b="1" i="0" u="none" strike="noStrike" cap="none">
                <a:solidFill>
                  <a:schemeClr val="dk1"/>
                </a:solidFill>
                <a:latin typeface="Calibri"/>
                <a:ea typeface="Calibri"/>
                <a:cs typeface="Calibri"/>
                <a:sym typeface="Calibri"/>
              </a:rPr>
              <a:t>Stacey Mancuso, Orange TIPs Coordinator </a:t>
            </a:r>
            <a:endParaRPr/>
          </a:p>
          <a:p>
            <a:pPr marL="342900" marR="0" lvl="0" indent="-342900" algn="ctr" rtl="0">
              <a:lnSpc>
                <a:spcPct val="90000"/>
              </a:lnSpc>
              <a:spcBef>
                <a:spcPts val="360"/>
              </a:spcBef>
              <a:spcAft>
                <a:spcPts val="0"/>
              </a:spcAft>
              <a:buClr>
                <a:schemeClr val="dk1"/>
              </a:buClr>
              <a:buSzPts val="1800"/>
              <a:buFont typeface="Arial"/>
              <a:buNone/>
            </a:pPr>
            <a:r>
              <a:rPr lang="en-US" sz="1800" b="1" i="0" u="sng" strike="noStrike" cap="none">
                <a:solidFill>
                  <a:schemeClr val="hlink"/>
                </a:solidFill>
                <a:latin typeface="Calibri"/>
                <a:ea typeface="Calibri"/>
                <a:cs typeface="Calibri"/>
                <a:sym typeface="Calibri"/>
                <a:hlinkClick r:id="rId4"/>
              </a:rPr>
              <a:t>Stacey.Mancuso@ocps.net</a:t>
            </a:r>
            <a:r>
              <a:rPr lang="en-US" sz="1800" b="1" i="0" u="none" strike="noStrike" cap="none">
                <a:solidFill>
                  <a:schemeClr val="dk1"/>
                </a:solidFill>
                <a:latin typeface="Calibri"/>
                <a:ea typeface="Calibri"/>
                <a:cs typeface="Calibri"/>
                <a:sym typeface="Calibri"/>
              </a:rPr>
              <a:t> </a:t>
            </a:r>
            <a:endParaRPr sz="1800" b="1" i="0" u="none" strike="noStrike" cap="none">
              <a:solidFill>
                <a:schemeClr val="dk1"/>
              </a:solidFill>
              <a:latin typeface="Calibri"/>
              <a:ea typeface="Calibri"/>
              <a:cs typeface="Calibri"/>
              <a:sym typeface="Calibri"/>
            </a:endParaRPr>
          </a:p>
          <a:p>
            <a:pPr marL="342900" marR="0" lvl="0" indent="-342900" algn="ctr" rtl="0">
              <a:lnSpc>
                <a:spcPct val="90000"/>
              </a:lnSpc>
              <a:spcBef>
                <a:spcPts val="360"/>
              </a:spcBef>
              <a:spcAft>
                <a:spcPts val="0"/>
              </a:spcAft>
              <a:buClr>
                <a:schemeClr val="dk1"/>
              </a:buClr>
              <a:buSzPts val="1800"/>
              <a:buFont typeface="Arial"/>
              <a:buNone/>
            </a:pPr>
            <a:r>
              <a:rPr lang="en-US" sz="1800" b="1" i="0" u="none" strike="noStrike" cap="none">
                <a:solidFill>
                  <a:schemeClr val="dk1"/>
                </a:solidFill>
                <a:latin typeface="Calibri"/>
                <a:ea typeface="Calibri"/>
                <a:cs typeface="Calibri"/>
                <a:sym typeface="Calibri"/>
              </a:rPr>
              <a:t>Marjorie Ceballos, Senior Administrator</a:t>
            </a:r>
            <a:endParaRPr/>
          </a:p>
          <a:p>
            <a:pPr marL="342900" marR="0" lvl="0" indent="-342900" algn="ctr" rtl="0">
              <a:lnSpc>
                <a:spcPct val="90000"/>
              </a:lnSpc>
              <a:spcBef>
                <a:spcPts val="360"/>
              </a:spcBef>
              <a:spcAft>
                <a:spcPts val="0"/>
              </a:spcAft>
              <a:buClr>
                <a:schemeClr val="dk1"/>
              </a:buClr>
              <a:buSzPts val="1800"/>
              <a:buFont typeface="Arial"/>
              <a:buNone/>
            </a:pPr>
            <a:r>
              <a:rPr lang="en-US" sz="1800" b="1" i="0" u="sng" strike="noStrike" cap="none">
                <a:solidFill>
                  <a:schemeClr val="hlink"/>
                </a:solidFill>
                <a:latin typeface="Calibri"/>
                <a:ea typeface="Calibri"/>
                <a:cs typeface="Calibri"/>
                <a:sym typeface="Calibri"/>
                <a:hlinkClick r:id="rId5"/>
              </a:rPr>
              <a:t>Marjorie.Ceballos@ocps.net</a:t>
            </a:r>
            <a:endParaRPr sz="1800" b="1" i="0" u="none" strike="noStrike" cap="none">
              <a:solidFill>
                <a:schemeClr val="dk1"/>
              </a:solidFill>
              <a:latin typeface="Calibri"/>
              <a:ea typeface="Calibri"/>
              <a:cs typeface="Calibri"/>
              <a:sym typeface="Calibri"/>
            </a:endParaRPr>
          </a:p>
          <a:p>
            <a:pPr marL="342900" marR="0" lvl="0" indent="-342900" algn="ctr" rtl="0">
              <a:lnSpc>
                <a:spcPct val="90000"/>
              </a:lnSpc>
              <a:spcBef>
                <a:spcPts val="360"/>
              </a:spcBef>
              <a:spcAft>
                <a:spcPts val="0"/>
              </a:spcAft>
              <a:buClr>
                <a:schemeClr val="dk1"/>
              </a:buClr>
              <a:buSzPts val="1800"/>
              <a:buFont typeface="Arial"/>
              <a:buNone/>
            </a:pPr>
            <a:r>
              <a:rPr lang="en-US" sz="1800" b="1"/>
              <a:t>Rebecca Hunt, Program Specialist</a:t>
            </a:r>
            <a:endParaRPr sz="1800" b="1"/>
          </a:p>
          <a:p>
            <a:pPr marL="342900" marR="0" lvl="0" indent="-342900" algn="ctr" rtl="0">
              <a:lnSpc>
                <a:spcPct val="90000"/>
              </a:lnSpc>
              <a:spcBef>
                <a:spcPts val="360"/>
              </a:spcBef>
              <a:spcAft>
                <a:spcPts val="0"/>
              </a:spcAft>
              <a:buClr>
                <a:schemeClr val="dk1"/>
              </a:buClr>
              <a:buSzPts val="1800"/>
              <a:buFont typeface="Arial"/>
              <a:buNone/>
            </a:pPr>
            <a:r>
              <a:rPr lang="en-US" sz="1800" b="1" u="sng">
                <a:solidFill>
                  <a:schemeClr val="hlink"/>
                </a:solidFill>
                <a:hlinkClick r:id="rId6"/>
              </a:rPr>
              <a:t>rebecca.hunt@opcs.net</a:t>
            </a:r>
            <a:r>
              <a:rPr lang="en-US" sz="1800" b="1"/>
              <a:t> </a:t>
            </a:r>
            <a:endParaRPr sz="1800" b="1"/>
          </a:p>
          <a:p>
            <a:pPr marL="342900" marR="0" lvl="0" indent="-342900" algn="ctr" rtl="0">
              <a:lnSpc>
                <a:spcPct val="90000"/>
              </a:lnSpc>
              <a:spcBef>
                <a:spcPts val="360"/>
              </a:spcBef>
              <a:spcAft>
                <a:spcPts val="0"/>
              </a:spcAft>
              <a:buClr>
                <a:schemeClr val="dk1"/>
              </a:buClr>
              <a:buSzPts val="1800"/>
              <a:buFont typeface="Arial"/>
              <a:buNone/>
            </a:pPr>
            <a:r>
              <a:rPr lang="en-US" sz="1800" b="1" i="0" u="none" strike="noStrike" cap="none">
                <a:solidFill>
                  <a:schemeClr val="dk1"/>
                </a:solidFill>
                <a:latin typeface="Calibri"/>
                <a:ea typeface="Calibri"/>
                <a:cs typeface="Calibri"/>
                <a:sym typeface="Calibri"/>
              </a:rPr>
              <a:t>Robin Simmons, Instructional Support </a:t>
            </a:r>
            <a:endParaRPr/>
          </a:p>
          <a:p>
            <a:pPr marL="342900" marR="0" lvl="0" indent="-342900" algn="ctr" rtl="0">
              <a:lnSpc>
                <a:spcPct val="90000"/>
              </a:lnSpc>
              <a:spcBef>
                <a:spcPts val="360"/>
              </a:spcBef>
              <a:spcAft>
                <a:spcPts val="0"/>
              </a:spcAft>
              <a:buClr>
                <a:schemeClr val="dk1"/>
              </a:buClr>
              <a:buSzPts val="1800"/>
              <a:buFont typeface="Arial"/>
              <a:buNone/>
            </a:pPr>
            <a:r>
              <a:rPr lang="en-US" sz="1800" b="1" i="0" u="sng" strike="noStrike" cap="none">
                <a:solidFill>
                  <a:schemeClr val="hlink"/>
                </a:solidFill>
                <a:latin typeface="Calibri"/>
                <a:ea typeface="Calibri"/>
                <a:cs typeface="Calibri"/>
                <a:sym typeface="Calibri"/>
                <a:hlinkClick r:id="rId7"/>
              </a:rPr>
              <a:t>robin.simmons@ocps.net</a:t>
            </a:r>
            <a:r>
              <a:rPr lang="en-US" sz="1800" b="1" i="0" u="none" strike="noStrike" cap="none">
                <a:solidFill>
                  <a:schemeClr val="dk1"/>
                </a:solidFill>
                <a:latin typeface="Calibri"/>
                <a:ea typeface="Calibri"/>
                <a:cs typeface="Calibri"/>
                <a:sym typeface="Calibri"/>
              </a:rPr>
              <a:t> </a:t>
            </a:r>
            <a:endParaRPr/>
          </a:p>
          <a:p>
            <a:pPr marL="342900" marR="0" lvl="0" indent="-342900" algn="ctr" rtl="0">
              <a:lnSpc>
                <a:spcPct val="90000"/>
              </a:lnSpc>
              <a:spcBef>
                <a:spcPts val="640"/>
              </a:spcBef>
              <a:spcAft>
                <a:spcPts val="0"/>
              </a:spcAft>
              <a:buClr>
                <a:schemeClr val="dk1"/>
              </a:buClr>
              <a:buSzPts val="3200"/>
              <a:buFont typeface="Arial"/>
              <a:buNone/>
            </a:pPr>
            <a:endParaRPr sz="180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2569325" y="1189675"/>
            <a:ext cx="6015000" cy="24639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lvl="0" indent="-342900" algn="ctr" rtl="0">
              <a:spcBef>
                <a:spcPts val="720"/>
              </a:spcBef>
              <a:spcAft>
                <a:spcPts val="0"/>
              </a:spcAft>
              <a:buClr>
                <a:schemeClr val="dk1"/>
              </a:buClr>
              <a:buSzPts val="3200"/>
              <a:buFont typeface="Arial"/>
              <a:buNone/>
            </a:pPr>
            <a:r>
              <a:rPr lang="en-US" sz="3600"/>
              <a:t>Thank you for participating! </a:t>
            </a:r>
            <a:endParaRPr/>
          </a:p>
          <a:p>
            <a:pPr marL="342900" lvl="0" indent="-342900" algn="ctr" rtl="0">
              <a:spcBef>
                <a:spcPts val="720"/>
              </a:spcBef>
              <a:spcAft>
                <a:spcPts val="0"/>
              </a:spcAft>
              <a:buClr>
                <a:schemeClr val="dk1"/>
              </a:buClr>
              <a:buSzPts val="3600"/>
              <a:buFont typeface="Arial"/>
              <a:buNone/>
            </a:pPr>
            <a:r>
              <a:rPr lang="en-US" sz="3600"/>
              <a:t>We hope to see your child at Orange TIPs  summer camp.</a:t>
            </a:r>
            <a:endParaRPr sz="3600"/>
          </a:p>
          <a:p>
            <a:pPr marL="342900" marR="0" lvl="0" indent="-342900" algn="l" rtl="0">
              <a:spcBef>
                <a:spcPts val="640"/>
              </a:spcBef>
              <a:spcAft>
                <a:spcPts val="0"/>
              </a:spcAft>
              <a:buClr>
                <a:schemeClr val="dk1"/>
              </a:buClr>
              <a:buSzPts val="3200"/>
              <a:buFont typeface="Arial"/>
              <a:buNone/>
            </a:pPr>
            <a:endParaRPr/>
          </a:p>
          <a:p>
            <a:pPr marL="342900" marR="0" lvl="0" indent="-3429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marR="0" lvl="0" indent="-342900" algn="ctr" rtl="0">
              <a:spcBef>
                <a:spcPts val="72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a:t>
            </a:r>
            <a:endParaRPr sz="3600" b="0" i="0" u="none" strike="noStrike" cap="none">
              <a:solidFill>
                <a:schemeClr val="dk1"/>
              </a:solidFill>
              <a:latin typeface="Calibri"/>
              <a:ea typeface="Calibri"/>
              <a:cs typeface="Calibri"/>
              <a:sym typeface="Calibri"/>
            </a:endParaRPr>
          </a:p>
        </p:txBody>
      </p:sp>
      <p:pic>
        <p:nvPicPr>
          <p:cNvPr id="257" name="Shape 257" descr="C:\Documents and Settings\52195\Local Settings\Temporary Internet Files\Content.IE5\38J2NP51\MC900441720[1].png"/>
          <p:cNvPicPr preferRelativeResize="0"/>
          <p:nvPr/>
        </p:nvPicPr>
        <p:blipFill rotWithShape="1">
          <a:blip r:embed="rId3">
            <a:alphaModFix/>
          </a:blip>
          <a:srcRect/>
          <a:stretch/>
        </p:blipFill>
        <p:spPr>
          <a:xfrm>
            <a:off x="53650" y="836177"/>
            <a:ext cx="2270750" cy="2270750"/>
          </a:xfrm>
          <a:prstGeom prst="rect">
            <a:avLst/>
          </a:prstGeom>
          <a:noFill/>
          <a:ln>
            <a:noFill/>
          </a:ln>
        </p:spPr>
      </p:pic>
      <p:sp>
        <p:nvSpPr>
          <p:cNvPr id="258" name="Shape 258"/>
          <p:cNvSpPr/>
          <p:nvPr/>
        </p:nvSpPr>
        <p:spPr>
          <a:xfrm>
            <a:off x="540560" y="1607680"/>
            <a:ext cx="1600200" cy="914400"/>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TIPS</a:t>
            </a:r>
            <a:endParaRPr sz="4800" b="1">
              <a:solidFill>
                <a:schemeClr val="dk1"/>
              </a:solidFill>
              <a:latin typeface="Calibri"/>
              <a:ea typeface="Calibri"/>
              <a:cs typeface="Calibri"/>
              <a:sym typeface="Calibri"/>
            </a:endParaRPr>
          </a:p>
        </p:txBody>
      </p:sp>
      <p:sp>
        <p:nvSpPr>
          <p:cNvPr id="259" name="Shape 259"/>
          <p:cNvSpPr txBox="1"/>
          <p:nvPr/>
        </p:nvSpPr>
        <p:spPr>
          <a:xfrm>
            <a:off x="390750" y="3653575"/>
            <a:ext cx="8362500" cy="30000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sz="3600" b="1">
                <a:solidFill>
                  <a:schemeClr val="dk1"/>
                </a:solidFill>
                <a:latin typeface="Calibri"/>
                <a:ea typeface="Calibri"/>
                <a:cs typeface="Calibri"/>
                <a:sym typeface="Calibri"/>
              </a:rPr>
              <a:t>Online Registration: </a:t>
            </a:r>
            <a:r>
              <a:rPr lang="en-US" sz="3600" b="1" u="sng">
                <a:solidFill>
                  <a:schemeClr val="hlink"/>
                </a:solidFill>
                <a:latin typeface="Calibri"/>
                <a:ea typeface="Calibri"/>
                <a:cs typeface="Calibri"/>
                <a:sym typeface="Calibri"/>
                <a:hlinkClick r:id="rId4"/>
              </a:rPr>
              <a:t>https://tinyurl.com/OrangeTIPS2018</a:t>
            </a:r>
            <a:endParaRPr sz="3600" b="1">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676024"/>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i="0" u="none" strike="noStrike" cap="none">
                <a:solidFill>
                  <a:schemeClr val="dk1"/>
                </a:solidFill>
                <a:latin typeface="Calibri"/>
                <a:ea typeface="Calibri"/>
                <a:cs typeface="Calibri"/>
                <a:sym typeface="Calibri"/>
              </a:rPr>
              <a:t>Why Should Students Take the SAT? </a:t>
            </a:r>
            <a:endParaRPr sz="3600" b="1" i="0" u="none" strike="noStrike" cap="none">
              <a:solidFill>
                <a:schemeClr val="dk1"/>
              </a:solidFill>
              <a:latin typeface="Calibri"/>
              <a:ea typeface="Calibri"/>
              <a:cs typeface="Calibri"/>
              <a:sym typeface="Calibri"/>
            </a:endParaRPr>
          </a:p>
        </p:txBody>
      </p:sp>
      <p:sp>
        <p:nvSpPr>
          <p:cNvPr id="82" name="Shape 82"/>
          <p:cNvSpPr txBox="1">
            <a:spLocks noGrp="1"/>
          </p:cNvSpPr>
          <p:nvPr>
            <p:ph type="body" idx="1"/>
          </p:nvPr>
        </p:nvSpPr>
        <p:spPr>
          <a:xfrm>
            <a:off x="457200" y="2233943"/>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All colleges accept the SAT as a measurable objective measurement of students’ college readiness</a:t>
            </a:r>
            <a:endParaRP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Used with GPAs and high school transcripts, SAT scores allow colleges to fairly compare applicants</a:t>
            </a:r>
            <a:endParaRP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Taking the SAT will provide students access to scholarship opportunities</a:t>
            </a:r>
            <a:endParaRP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Most colleges require an admission test like the SAT</a:t>
            </a:r>
            <a:endParaRPr/>
          </a:p>
          <a:p>
            <a:pPr marL="342900" marR="0" lvl="0" indent="-3429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0" y="670719"/>
            <a:ext cx="91440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A Closer Look at the SAT</a:t>
            </a:r>
            <a:endParaRPr sz="4000" b="1" i="0" u="none" strike="noStrike" cap="none">
              <a:solidFill>
                <a:schemeClr val="dk1"/>
              </a:solidFill>
              <a:latin typeface="Calibri"/>
              <a:ea typeface="Calibri"/>
              <a:cs typeface="Calibri"/>
              <a:sym typeface="Calibri"/>
            </a:endParaRPr>
          </a:p>
        </p:txBody>
      </p:sp>
      <p:sp>
        <p:nvSpPr>
          <p:cNvPr id="89" name="Shape 89"/>
          <p:cNvSpPr txBox="1">
            <a:spLocks noGrp="1"/>
          </p:cNvSpPr>
          <p:nvPr>
            <p:ph type="body" idx="1"/>
          </p:nvPr>
        </p:nvSpPr>
        <p:spPr>
          <a:xfrm>
            <a:off x="622425" y="1671111"/>
            <a:ext cx="7899149" cy="4995672"/>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None/>
            </a:pPr>
            <a:r>
              <a:rPr lang="en-US" sz="3200" b="1" i="0" u="sng" strike="noStrike" cap="none">
                <a:solidFill>
                  <a:schemeClr val="dk1"/>
                </a:solidFill>
                <a:latin typeface="Calibri"/>
                <a:ea typeface="Calibri"/>
                <a:cs typeface="Calibri"/>
                <a:sym typeface="Calibri"/>
              </a:rPr>
              <a:t>SAT Facts</a:t>
            </a:r>
            <a:endParaRPr/>
          </a:p>
          <a:p>
            <a:pPr marL="342900" marR="0" lvl="0" indent="-342900" algn="l" rtl="0">
              <a:spcBef>
                <a:spcPts val="480"/>
              </a:spcBef>
              <a:spcAft>
                <a:spcPts val="0"/>
              </a:spcAft>
              <a:buClr>
                <a:schemeClr val="dk1"/>
              </a:buClr>
              <a:buSzPts val="2400"/>
              <a:buFont typeface="Arial"/>
              <a:buNone/>
            </a:pPr>
            <a:endParaRPr sz="2400" b="0" i="0" u="sng" strike="noStrike" cap="none">
              <a:solidFill>
                <a:schemeClr val="dk1"/>
              </a:solidFill>
              <a:latin typeface="Calibri"/>
              <a:ea typeface="Calibri"/>
              <a:cs typeface="Calibri"/>
              <a:sym typeface="Calibri"/>
            </a:endParaRP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Test takes 3 hours</a:t>
            </a:r>
            <a:endParaRP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Assesses subject matter learned and problem solving skills in these areas:</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Evidence-Based Reading and Writing</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Math</a:t>
            </a:r>
            <a:endParaRP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Is computer scored, except for the essay</a:t>
            </a:r>
            <a:endParaRPr/>
          </a:p>
          <a:p>
            <a:pPr marL="342900" marR="0" lvl="0" indent="-3429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742950" marR="0" lvl="1" indent="-285750" algn="l" rtl="0">
              <a:spcBef>
                <a:spcPts val="56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703184"/>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About the SAT</a:t>
            </a:r>
            <a:endParaRPr sz="4000" b="1" i="0" u="none" strike="noStrike" cap="none">
              <a:solidFill>
                <a:schemeClr val="dk1"/>
              </a:solidFill>
              <a:latin typeface="Calibri"/>
              <a:ea typeface="Calibri"/>
              <a:cs typeface="Calibri"/>
              <a:sym typeface="Calibri"/>
            </a:endParaRPr>
          </a:p>
        </p:txBody>
      </p:sp>
      <p:sp>
        <p:nvSpPr>
          <p:cNvPr id="96" name="Shape 96"/>
          <p:cNvSpPr txBox="1">
            <a:spLocks noGrp="1"/>
          </p:cNvSpPr>
          <p:nvPr>
            <p:ph type="body" idx="1"/>
          </p:nvPr>
        </p:nvSpPr>
        <p:spPr>
          <a:xfrm>
            <a:off x="457200" y="1953285"/>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Score Highlights</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The SAT will have a 400- to 1600-point score scale.</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The exam will give credit for every correct response but </a:t>
            </a:r>
            <a:r>
              <a:rPr lang="en-US" sz="2800" b="1" i="0" u="none" strike="noStrike" cap="none">
                <a:solidFill>
                  <a:schemeClr val="dk1"/>
                </a:solidFill>
                <a:latin typeface="Calibri"/>
                <a:ea typeface="Calibri"/>
                <a:cs typeface="Calibri"/>
                <a:sym typeface="Calibri"/>
              </a:rPr>
              <a:t>will not </a:t>
            </a:r>
            <a:r>
              <a:rPr lang="en-US" sz="2800" b="0" i="0" u="none" strike="noStrike" cap="none">
                <a:solidFill>
                  <a:schemeClr val="dk1"/>
                </a:solidFill>
                <a:latin typeface="Calibri"/>
                <a:ea typeface="Calibri"/>
                <a:cs typeface="Calibri"/>
                <a:sym typeface="Calibri"/>
              </a:rPr>
              <a:t>deduct points for incorrect answers (rights-only scoring).</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Rich score reports will provide a detailed view of student achievement in specific skills</a:t>
            </a:r>
            <a:endParaRPr/>
          </a:p>
          <a:p>
            <a:pPr marL="742950" marR="0" lvl="1" indent="-107950" algn="l" rtl="0">
              <a:spcBef>
                <a:spcPts val="56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Shape 102"/>
          <p:cNvPicPr preferRelativeResize="0"/>
          <p:nvPr/>
        </p:nvPicPr>
        <p:blipFill rotWithShape="1">
          <a:blip r:embed="rId3">
            <a:alphaModFix/>
          </a:blip>
          <a:srcRect/>
          <a:stretch/>
        </p:blipFill>
        <p:spPr>
          <a:xfrm>
            <a:off x="522102" y="1077362"/>
            <a:ext cx="8099793" cy="4530244"/>
          </a:xfrm>
          <a:prstGeom prst="rect">
            <a:avLst/>
          </a:prstGeom>
          <a:noFill/>
          <a:ln>
            <a:noFill/>
          </a:ln>
        </p:spPr>
      </p:pic>
      <p:pic>
        <p:nvPicPr>
          <p:cNvPr id="103" name="Shape 103"/>
          <p:cNvPicPr preferRelativeResize="0"/>
          <p:nvPr/>
        </p:nvPicPr>
        <p:blipFill rotWithShape="1">
          <a:blip r:embed="rId4">
            <a:alphaModFix/>
          </a:blip>
          <a:srcRect/>
          <a:stretch/>
        </p:blipFill>
        <p:spPr>
          <a:xfrm>
            <a:off x="483955" y="5748949"/>
            <a:ext cx="8176085" cy="526653"/>
          </a:xfrm>
          <a:prstGeom prst="rect">
            <a:avLst/>
          </a:prstGeom>
          <a:noFill/>
          <a:ln>
            <a:noFill/>
          </a:ln>
        </p:spPr>
      </p:pic>
      <p:cxnSp>
        <p:nvCxnSpPr>
          <p:cNvPr id="104" name="Shape 104"/>
          <p:cNvCxnSpPr/>
          <p:nvPr/>
        </p:nvCxnSpPr>
        <p:spPr>
          <a:xfrm>
            <a:off x="6283105" y="2127564"/>
            <a:ext cx="1683945" cy="2553078"/>
          </a:xfrm>
          <a:prstGeom prst="straightConnector1">
            <a:avLst/>
          </a:prstGeom>
          <a:noFill/>
          <a:ln w="76200" cap="flat" cmpd="sng">
            <a:solidFill>
              <a:srgbClr val="C00000"/>
            </a:solidFill>
            <a:prstDash val="solid"/>
            <a:round/>
            <a:headEnd type="none" w="sm" len="sm"/>
            <a:tailEnd type="none" w="sm" len="sm"/>
          </a:ln>
          <a:effectLst>
            <a:outerShdw blurRad="40000" dist="20000" dir="5400000" rotWithShape="0">
              <a:srgbClr val="000000">
                <a:alpha val="37647"/>
              </a:srgbClr>
            </a:outerShdw>
          </a:effectLst>
        </p:spPr>
      </p:cxnSp>
      <p:cxnSp>
        <p:nvCxnSpPr>
          <p:cNvPr id="105" name="Shape 105"/>
          <p:cNvCxnSpPr/>
          <p:nvPr/>
        </p:nvCxnSpPr>
        <p:spPr>
          <a:xfrm flipH="1">
            <a:off x="6283105" y="2209046"/>
            <a:ext cx="1683945" cy="2471596"/>
          </a:xfrm>
          <a:prstGeom prst="straightConnector1">
            <a:avLst/>
          </a:prstGeom>
          <a:noFill/>
          <a:ln w="76200" cap="flat" cmpd="sng">
            <a:solidFill>
              <a:srgbClr val="C00000"/>
            </a:solidFill>
            <a:prstDash val="solid"/>
            <a:round/>
            <a:headEnd type="none" w="sm" len="sm"/>
            <a:tailEnd type="none" w="sm" len="sm"/>
          </a:ln>
          <a:effectLst>
            <a:outerShdw blurRad="40000" dist="20000" dir="5400000" rotWithShape="0">
              <a:srgbClr val="000000">
                <a:alpha val="37647"/>
              </a:srgbClr>
            </a:outerShdw>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000"/>
                                  </p:stCondLst>
                                  <p:childTnLst>
                                    <p:set>
                                      <p:cBhvr>
                                        <p:cTn id="6" dur="1" fill="hold">
                                          <p:stCondLst>
                                            <p:cond delay="0"/>
                                          </p:stCondLst>
                                        </p:cTn>
                                        <p:tgtEl>
                                          <p:spTgt spid="104"/>
                                        </p:tgtEl>
                                        <p:attrNameLst>
                                          <p:attrName>style.visibility</p:attrName>
                                        </p:attrNameLst>
                                      </p:cBhvr>
                                      <p:to>
                                        <p:strVal val="visible"/>
                                      </p:to>
                                    </p:set>
                                  </p:childTnLst>
                                </p:cTn>
                              </p:par>
                            </p:childTnLst>
                          </p:cTn>
                        </p:par>
                        <p:par>
                          <p:cTn id="7" fill="hold">
                            <p:stCondLst>
                              <p:cond delay="1"/>
                            </p:stCondLst>
                            <p:childTnLst>
                              <p:par>
                                <p:cTn id="8" presetID="1" presetClass="entr" presetSubtype="0" fill="hold" nodeType="afterEffect">
                                  <p:stCondLst>
                                    <p:cond delay="1000"/>
                                  </p:stCondLst>
                                  <p:childTnLst>
                                    <p:set>
                                      <p:cBhvr>
                                        <p:cTn id="9"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862584" y="670719"/>
            <a:ext cx="74676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SAT Test Sections  </a:t>
            </a:r>
            <a:endParaRPr sz="4000" b="1" i="0" u="none" strike="noStrike" cap="none">
              <a:solidFill>
                <a:schemeClr val="dk1"/>
              </a:solidFill>
              <a:latin typeface="Calibri"/>
              <a:ea typeface="Calibri"/>
              <a:cs typeface="Calibri"/>
              <a:sym typeface="Calibri"/>
            </a:endParaRPr>
          </a:p>
        </p:txBody>
      </p:sp>
      <p:graphicFrame>
        <p:nvGraphicFramePr>
          <p:cNvPr id="112" name="Shape 112"/>
          <p:cNvGraphicFramePr/>
          <p:nvPr/>
        </p:nvGraphicFramePr>
        <p:xfrm>
          <a:off x="862584" y="1625680"/>
          <a:ext cx="3000000" cy="3000000"/>
        </p:xfrm>
        <a:graphic>
          <a:graphicData uri="http://schemas.openxmlformats.org/drawingml/2006/table">
            <a:tbl>
              <a:tblPr firstRow="1" bandRow="1">
                <a:noFill/>
                <a:tableStyleId>{AA175B17-FDCF-4AD0-9037-D0702E07A044}</a:tableStyleId>
              </a:tblPr>
              <a:tblGrid>
                <a:gridCol w="3733800"/>
                <a:gridCol w="3733800"/>
              </a:tblGrid>
              <a:tr h="1098950">
                <a:tc gridSpan="2">
                  <a:txBody>
                    <a:bodyPr/>
                    <a:lstStyle/>
                    <a:p>
                      <a:pPr marL="0" marR="0" lvl="0" indent="0" algn="ctr" rtl="0">
                        <a:spcBef>
                          <a:spcPts val="0"/>
                        </a:spcBef>
                        <a:spcAft>
                          <a:spcPts val="0"/>
                        </a:spcAft>
                        <a:buNone/>
                      </a:pPr>
                      <a:r>
                        <a:rPr lang="en-US" sz="3200" u="none" strike="noStrike" cap="none"/>
                        <a:t> Evidence-Based Reading </a:t>
                      </a:r>
                      <a:endParaRPr/>
                    </a:p>
                    <a:p>
                      <a:pPr marL="0" marR="0" lvl="0" indent="0" algn="ctr" rtl="0">
                        <a:spcBef>
                          <a:spcPts val="0"/>
                        </a:spcBef>
                        <a:spcAft>
                          <a:spcPts val="0"/>
                        </a:spcAft>
                        <a:buNone/>
                      </a:pPr>
                      <a:r>
                        <a:rPr lang="en-US" sz="3200" u="none" strike="noStrike" cap="none"/>
                        <a:t>(combined with Writing)</a:t>
                      </a:r>
                      <a:endParaRPr sz="3200" u="none" strike="noStrike" cap="none"/>
                    </a:p>
                    <a:p>
                      <a:pPr marL="0" marR="0" lvl="0" indent="0" algn="ctr" rtl="0">
                        <a:spcBef>
                          <a:spcPts val="0"/>
                        </a:spcBef>
                        <a:spcAft>
                          <a:spcPts val="0"/>
                        </a:spcAft>
                        <a:buNone/>
                      </a:pPr>
                      <a:r>
                        <a:rPr lang="en-US" sz="3200" u="none" strike="noStrike" cap="none"/>
                        <a:t>200-800 pts</a:t>
                      </a:r>
                      <a:endParaRPr sz="3200" u="none" strike="noStrike" cap="none"/>
                    </a:p>
                  </a:txBody>
                  <a:tcPr marL="91450" marR="91450" marT="45725" marB="45725"/>
                </a:tc>
                <a:tc hMerge="1">
                  <a:txBody>
                    <a:bodyPr/>
                    <a:lstStyle/>
                    <a:p>
                      <a:endParaRPr lang="en-US"/>
                    </a:p>
                  </a:txBody>
                  <a:tcPr/>
                </a:tc>
              </a:tr>
              <a:tr h="463825">
                <a:tc>
                  <a:txBody>
                    <a:bodyPr/>
                    <a:lstStyle/>
                    <a:p>
                      <a:pPr marL="0" marR="0" lvl="0" indent="0" algn="ctr" rtl="0">
                        <a:spcBef>
                          <a:spcPts val="0"/>
                        </a:spcBef>
                        <a:spcAft>
                          <a:spcPts val="0"/>
                        </a:spcAft>
                        <a:buNone/>
                      </a:pPr>
                      <a:r>
                        <a:rPr lang="en-US" sz="1800" b="1" u="sng" strike="noStrike" cap="none"/>
                        <a:t>Types of Questions</a:t>
                      </a:r>
                      <a:endParaRPr sz="1800" b="1" u="sng" strike="noStrike" cap="none"/>
                    </a:p>
                  </a:txBody>
                  <a:tcPr marL="91450" marR="91450" marT="45725" marB="45725"/>
                </a:tc>
                <a:tc>
                  <a:txBody>
                    <a:bodyPr/>
                    <a:lstStyle/>
                    <a:p>
                      <a:pPr marL="0" marR="0" lvl="0" indent="0" algn="ctr" rtl="0">
                        <a:spcBef>
                          <a:spcPts val="0"/>
                        </a:spcBef>
                        <a:spcAft>
                          <a:spcPts val="0"/>
                        </a:spcAft>
                        <a:buNone/>
                      </a:pPr>
                      <a:r>
                        <a:rPr lang="en-US" sz="1800" b="1" u="none" strike="noStrike" cap="none"/>
                        <a:t> </a:t>
                      </a:r>
                      <a:r>
                        <a:rPr lang="en-US" sz="1800" b="1" u="sng" strike="noStrike" cap="none"/>
                        <a:t>Skills Being Assessed</a:t>
                      </a:r>
                      <a:endParaRPr sz="1800" b="1" u="sng" strike="noStrike" cap="none"/>
                    </a:p>
                  </a:txBody>
                  <a:tcPr marL="91450" marR="91450" marT="45725" marB="45725"/>
                </a:tc>
              </a:tr>
              <a:tr h="1029300">
                <a:tc rowSpan="3">
                  <a:txBody>
                    <a:bodyPr/>
                    <a:lstStyle/>
                    <a:p>
                      <a:pPr marL="0" marR="0" lvl="0" indent="0" algn="ctr" rtl="0">
                        <a:lnSpc>
                          <a:spcPct val="100000"/>
                        </a:lnSpc>
                        <a:spcBef>
                          <a:spcPts val="0"/>
                        </a:spcBef>
                        <a:spcAft>
                          <a:spcPts val="0"/>
                        </a:spcAft>
                        <a:buClr>
                          <a:schemeClr val="dk1"/>
                        </a:buClr>
                        <a:buSzPts val="1800"/>
                        <a:buFont typeface="Calibri"/>
                        <a:buNone/>
                      </a:pPr>
                      <a:r>
                        <a:rPr lang="en-US" sz="1800" b="0" i="0" u="none" strike="noStrike" cap="none">
                          <a:solidFill>
                            <a:schemeClr val="dk1"/>
                          </a:solidFill>
                          <a:latin typeface="Calibri"/>
                          <a:ea typeface="Calibri"/>
                          <a:cs typeface="Calibri"/>
                          <a:sym typeface="Calibri"/>
                        </a:rPr>
                        <a:t>All Reading Test questions are multiple choice and based on passages.</a:t>
                      </a:r>
                      <a:endParaRPr/>
                    </a:p>
                    <a:p>
                      <a:pPr marL="0" marR="0" lvl="0" indent="0" algn="ctr" rtl="0">
                        <a:spcBef>
                          <a:spcPts val="0"/>
                        </a:spcBef>
                        <a:spcAft>
                          <a:spcPts val="0"/>
                        </a:spcAft>
                        <a:buNone/>
                      </a:pPr>
                      <a:endParaRPr sz="1800" u="none" strike="noStrike" cap="none"/>
                    </a:p>
                  </a:txBody>
                  <a:tcPr marL="91450" marR="91450" marT="45725" marB="45725" anchor="ctr"/>
                </a:tc>
                <a:tc>
                  <a:txBody>
                    <a:bodyPr/>
                    <a:lstStyle/>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Use context clues in a passage to figure out which meaning of a word or phrase is being used.</a:t>
                      </a:r>
                      <a:endParaRPr sz="1800" b="0" i="0">
                        <a:solidFill>
                          <a:schemeClr val="dk1"/>
                        </a:solidFill>
                        <a:latin typeface="Calibri"/>
                        <a:ea typeface="Calibri"/>
                        <a:cs typeface="Calibri"/>
                        <a:sym typeface="Calibri"/>
                      </a:endParaRPr>
                    </a:p>
                  </a:txBody>
                  <a:tcPr marL="91450" marR="91450" marT="45725" marB="45725"/>
                </a:tc>
              </a:tr>
              <a:tr h="622825">
                <a:tc vMerge="1">
                  <a:txBody>
                    <a:bodyPr/>
                    <a:lstStyle/>
                    <a:p>
                      <a:endParaRPr lang="en-US"/>
                    </a:p>
                  </a:txBody>
                  <a:tcPr/>
                </a:tc>
                <a:tc>
                  <a:txBody>
                    <a:bodyPr/>
                    <a:lstStyle/>
                    <a:p>
                      <a:pPr marL="0" marR="0" lvl="0" indent="0" algn="l" rtl="0">
                        <a:spcBef>
                          <a:spcPts val="0"/>
                        </a:spcBef>
                        <a:spcAft>
                          <a:spcPts val="0"/>
                        </a:spcAft>
                        <a:buNone/>
                      </a:pPr>
                      <a:r>
                        <a:rPr lang="en-US" sz="1800"/>
                        <a:t>Read passages and interpret informational graphics.</a:t>
                      </a:r>
                      <a:endParaRPr sz="1800"/>
                    </a:p>
                  </a:txBody>
                  <a:tcPr marL="91450" marR="91450" marT="45725" marB="45725"/>
                </a:tc>
              </a:tr>
              <a:tr h="800550">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ts val="1800"/>
                        <a:buFont typeface="Calibri"/>
                        <a:buNone/>
                      </a:pPr>
                      <a:r>
                        <a:rPr lang="en-US" sz="1800" b="0" i="0">
                          <a:solidFill>
                            <a:schemeClr val="dk1"/>
                          </a:solidFill>
                          <a:latin typeface="Calibri"/>
                          <a:ea typeface="Calibri"/>
                          <a:cs typeface="Calibri"/>
                          <a:sym typeface="Calibri"/>
                        </a:rPr>
                        <a:t>Decide how an author’s word choice shapes meaning, style, and tone.</a:t>
                      </a:r>
                      <a:endParaRPr/>
                    </a:p>
                  </a:txBody>
                  <a:tcPr marL="91450" marR="91450" marT="45725" marB="45725"/>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929640" y="718680"/>
            <a:ext cx="7467600" cy="7159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SAT Test Sections </a:t>
            </a:r>
            <a:endParaRPr sz="4000" b="1" i="0" u="none" strike="noStrike" cap="none">
              <a:solidFill>
                <a:schemeClr val="dk1"/>
              </a:solidFill>
              <a:latin typeface="Calibri"/>
              <a:ea typeface="Calibri"/>
              <a:cs typeface="Calibri"/>
              <a:sym typeface="Calibri"/>
            </a:endParaRPr>
          </a:p>
        </p:txBody>
      </p:sp>
      <p:graphicFrame>
        <p:nvGraphicFramePr>
          <p:cNvPr id="119" name="Shape 119"/>
          <p:cNvGraphicFramePr/>
          <p:nvPr/>
        </p:nvGraphicFramePr>
        <p:xfrm>
          <a:off x="929640" y="1443607"/>
          <a:ext cx="3000000" cy="3000000"/>
        </p:xfrm>
        <a:graphic>
          <a:graphicData uri="http://schemas.openxmlformats.org/drawingml/2006/table">
            <a:tbl>
              <a:tblPr firstRow="1" bandRow="1">
                <a:noFill/>
                <a:tableStyleId>{AA175B17-FDCF-4AD0-9037-D0702E07A044}</a:tableStyleId>
              </a:tblPr>
              <a:tblGrid>
                <a:gridCol w="3733800"/>
                <a:gridCol w="3733800"/>
              </a:tblGrid>
              <a:tr h="892400">
                <a:tc gridSpan="2">
                  <a:txBody>
                    <a:bodyPr/>
                    <a:lstStyle/>
                    <a:p>
                      <a:pPr marL="0" marR="0" lvl="0" indent="0" algn="ctr" rtl="0">
                        <a:spcBef>
                          <a:spcPts val="0"/>
                        </a:spcBef>
                        <a:spcAft>
                          <a:spcPts val="0"/>
                        </a:spcAft>
                        <a:buNone/>
                      </a:pPr>
                      <a:r>
                        <a:rPr lang="en-US" sz="3200"/>
                        <a:t>Evidence-Based Writing</a:t>
                      </a:r>
                      <a:endParaRPr/>
                    </a:p>
                    <a:p>
                      <a:pPr marL="0" marR="0" lvl="0" indent="0" algn="ctr" rtl="0">
                        <a:spcBef>
                          <a:spcPts val="0"/>
                        </a:spcBef>
                        <a:spcAft>
                          <a:spcPts val="0"/>
                        </a:spcAft>
                        <a:buNone/>
                      </a:pPr>
                      <a:r>
                        <a:rPr lang="en-US" sz="3200"/>
                        <a:t>(combined with Reading)</a:t>
                      </a:r>
                      <a:endParaRPr sz="3200"/>
                    </a:p>
                    <a:p>
                      <a:pPr marL="0" marR="0" lvl="0" indent="0" algn="ctr" rtl="0">
                        <a:spcBef>
                          <a:spcPts val="0"/>
                        </a:spcBef>
                        <a:spcAft>
                          <a:spcPts val="0"/>
                        </a:spcAft>
                        <a:buNone/>
                      </a:pPr>
                      <a:r>
                        <a:rPr lang="en-US" sz="3200"/>
                        <a:t>200-800 pts </a:t>
                      </a:r>
                      <a:endParaRPr sz="3200"/>
                    </a:p>
                  </a:txBody>
                  <a:tcPr marL="91450" marR="91450" marT="45725" marB="45725"/>
                </a:tc>
                <a:tc hMerge="1">
                  <a:txBody>
                    <a:bodyPr/>
                    <a:lstStyle/>
                    <a:p>
                      <a:endParaRPr lang="en-US"/>
                    </a:p>
                  </a:txBody>
                  <a:tcPr/>
                </a:tc>
              </a:tr>
              <a:tr h="508900">
                <a:tc>
                  <a:txBody>
                    <a:bodyPr/>
                    <a:lstStyle/>
                    <a:p>
                      <a:pPr marL="0" marR="0" lvl="0" indent="0" algn="ctr" rtl="0">
                        <a:spcBef>
                          <a:spcPts val="0"/>
                        </a:spcBef>
                        <a:spcAft>
                          <a:spcPts val="0"/>
                        </a:spcAft>
                        <a:buNone/>
                      </a:pPr>
                      <a:r>
                        <a:rPr lang="en-US" sz="1800" b="1" u="sng"/>
                        <a:t>Types of Questions</a:t>
                      </a:r>
                      <a:endParaRPr sz="1800" b="1" u="sng"/>
                    </a:p>
                  </a:txBody>
                  <a:tcPr marL="91450" marR="91450" marT="45725" marB="45725"/>
                </a:tc>
                <a:tc>
                  <a:txBody>
                    <a:bodyPr/>
                    <a:lstStyle/>
                    <a:p>
                      <a:pPr marL="0" marR="0" lvl="0" indent="0" algn="ctr" rtl="0">
                        <a:spcBef>
                          <a:spcPts val="0"/>
                        </a:spcBef>
                        <a:spcAft>
                          <a:spcPts val="0"/>
                        </a:spcAft>
                        <a:buNone/>
                      </a:pPr>
                      <a:r>
                        <a:rPr lang="en-US" sz="1800" b="1" u="sng"/>
                        <a:t>Skills Being Assessed</a:t>
                      </a:r>
                      <a:endParaRPr sz="1800" b="1" u="sng"/>
                    </a:p>
                  </a:txBody>
                  <a:tcPr marL="91450" marR="91450" marT="45725" marB="45725"/>
                </a:tc>
              </a:tr>
              <a:tr h="652675">
                <a:tc rowSpan="3">
                  <a:txBody>
                    <a:bodyPr/>
                    <a:lstStyle/>
                    <a:p>
                      <a:pPr marL="0" marR="0" lvl="0" indent="0" algn="ctr" rtl="0">
                        <a:lnSpc>
                          <a:spcPct val="100000"/>
                        </a:lnSpc>
                        <a:spcBef>
                          <a:spcPts val="0"/>
                        </a:spcBef>
                        <a:spcAft>
                          <a:spcPts val="0"/>
                        </a:spcAft>
                        <a:buClr>
                          <a:schemeClr val="dk1"/>
                        </a:buClr>
                        <a:buSzPts val="1800"/>
                        <a:buFont typeface="Calibri"/>
                        <a:buNone/>
                      </a:pPr>
                      <a:r>
                        <a:rPr lang="en-US" sz="1800" b="0" i="0">
                          <a:solidFill>
                            <a:schemeClr val="dk1"/>
                          </a:solidFill>
                          <a:latin typeface="Calibri"/>
                          <a:ea typeface="Calibri"/>
                          <a:cs typeface="Calibri"/>
                          <a:sym typeface="Calibri"/>
                        </a:rPr>
                        <a:t>All Writing &amp; Language Test questions are multiple choice and based on passages.</a:t>
                      </a:r>
                      <a:endParaRPr/>
                    </a:p>
                  </a:txBody>
                  <a:tcPr marL="91450" marR="91450" marT="45725" marB="45725" anchor="ctr"/>
                </a:tc>
                <a:tc>
                  <a:txBody>
                    <a:bodyPr/>
                    <a:lstStyle/>
                    <a:p>
                      <a:pPr marL="0" marR="0" lvl="0" indent="0" algn="ctr" rtl="0">
                        <a:spcBef>
                          <a:spcPts val="0"/>
                        </a:spcBef>
                        <a:spcAft>
                          <a:spcPts val="0"/>
                        </a:spcAft>
                        <a:buNone/>
                      </a:pPr>
                      <a:r>
                        <a:rPr lang="en-US" sz="1800" b="0" i="0">
                          <a:solidFill>
                            <a:schemeClr val="dk1"/>
                          </a:solidFill>
                          <a:latin typeface="Calibri"/>
                          <a:ea typeface="Calibri"/>
                          <a:cs typeface="Calibri"/>
                          <a:sym typeface="Calibri"/>
                        </a:rPr>
                        <a:t>This is about the building blocks of writing: sentence structure, usage, and punctuation. </a:t>
                      </a:r>
                      <a:r>
                        <a:rPr lang="en-US" sz="1800"/>
                        <a:t> </a:t>
                      </a:r>
                      <a:endParaRPr sz="1800"/>
                    </a:p>
                  </a:txBody>
                  <a:tcPr marL="91450" marR="91450" marT="45725" marB="45725"/>
                </a:tc>
              </a:tr>
              <a:tr h="729300">
                <a:tc vMerge="1">
                  <a:txBody>
                    <a:bodyPr/>
                    <a:lstStyle/>
                    <a:p>
                      <a:endParaRPr lang="en-US"/>
                    </a:p>
                  </a:txBody>
                  <a:tcPr/>
                </a:tc>
                <a:tc>
                  <a:txBody>
                    <a:bodyPr/>
                    <a:lstStyle/>
                    <a:p>
                      <a:pPr marL="0" marR="0" lvl="0" indent="0" algn="ctr" rtl="0">
                        <a:spcBef>
                          <a:spcPts val="0"/>
                        </a:spcBef>
                        <a:spcAft>
                          <a:spcPts val="0"/>
                        </a:spcAft>
                        <a:buNone/>
                      </a:pPr>
                      <a:r>
                        <a:rPr lang="en-US" sz="1800" b="0" i="0">
                          <a:solidFill>
                            <a:schemeClr val="dk1"/>
                          </a:solidFill>
                          <a:latin typeface="Calibri"/>
                          <a:ea typeface="Calibri"/>
                          <a:cs typeface="Calibri"/>
                          <a:sym typeface="Calibri"/>
                        </a:rPr>
                        <a:t>You’ll be asked to change words, clauses, sentences, and punctuation.</a:t>
                      </a:r>
                      <a:endParaRPr sz="1800"/>
                    </a:p>
                  </a:txBody>
                  <a:tcPr marL="91450" marR="91450" marT="45725" marB="45725"/>
                </a:tc>
              </a:tr>
              <a:tr h="652675">
                <a:tc vMerge="1">
                  <a:txBody>
                    <a:bodyPr/>
                    <a:lstStyle/>
                    <a:p>
                      <a:endParaRPr lang="en-US"/>
                    </a:p>
                  </a:txBody>
                  <a:tcPr/>
                </a:tc>
                <a:tc>
                  <a:txBody>
                    <a:bodyPr/>
                    <a:lstStyle/>
                    <a:p>
                      <a:pPr marL="0" marR="0" lvl="0" indent="0" algn="ctr" rtl="0">
                        <a:spcBef>
                          <a:spcPts val="0"/>
                        </a:spcBef>
                        <a:spcAft>
                          <a:spcPts val="0"/>
                        </a:spcAft>
                        <a:buNone/>
                      </a:pPr>
                      <a:r>
                        <a:rPr lang="en-US" sz="1800" b="0" i="0">
                          <a:solidFill>
                            <a:schemeClr val="dk1"/>
                          </a:solidFill>
                          <a:latin typeface="Calibri"/>
                          <a:ea typeface="Calibri"/>
                          <a:cs typeface="Calibri"/>
                          <a:sym typeface="Calibri"/>
                        </a:rPr>
                        <a:t> Some questions ask you to improve the way passages develop information and ideas. </a:t>
                      </a:r>
                      <a:endParaRPr sz="1800"/>
                    </a:p>
                  </a:txBody>
                  <a:tcPr marL="91450" marR="91450" marT="45725" marB="45725"/>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731520" y="828339"/>
            <a:ext cx="7467600" cy="6397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SAT Test Sections </a:t>
            </a:r>
            <a:endParaRPr sz="4000" b="1" i="0" u="none" strike="noStrike" cap="none">
              <a:solidFill>
                <a:schemeClr val="dk1"/>
              </a:solidFill>
              <a:latin typeface="Calibri"/>
              <a:ea typeface="Calibri"/>
              <a:cs typeface="Calibri"/>
              <a:sym typeface="Calibri"/>
            </a:endParaRPr>
          </a:p>
        </p:txBody>
      </p:sp>
      <p:graphicFrame>
        <p:nvGraphicFramePr>
          <p:cNvPr id="126" name="Shape 126"/>
          <p:cNvGraphicFramePr/>
          <p:nvPr/>
        </p:nvGraphicFramePr>
        <p:xfrm>
          <a:off x="739847" y="1661738"/>
          <a:ext cx="3000000" cy="3000000"/>
        </p:xfrm>
        <a:graphic>
          <a:graphicData uri="http://schemas.openxmlformats.org/drawingml/2006/table">
            <a:tbl>
              <a:tblPr firstRow="1" bandRow="1">
                <a:noFill/>
                <a:tableStyleId>{AA175B17-FDCF-4AD0-9037-D0702E07A044}</a:tableStyleId>
              </a:tblPr>
              <a:tblGrid>
                <a:gridCol w="3733800"/>
                <a:gridCol w="3717150"/>
              </a:tblGrid>
              <a:tr h="1020925">
                <a:tc gridSpan="2">
                  <a:txBody>
                    <a:bodyPr/>
                    <a:lstStyle/>
                    <a:p>
                      <a:pPr marL="0" marR="0" lvl="0" indent="0" algn="ctr" rtl="0">
                        <a:spcBef>
                          <a:spcPts val="0"/>
                        </a:spcBef>
                        <a:spcAft>
                          <a:spcPts val="0"/>
                        </a:spcAft>
                        <a:buNone/>
                      </a:pPr>
                      <a:r>
                        <a:rPr lang="en-US" sz="3200"/>
                        <a:t>Mathematics </a:t>
                      </a:r>
                      <a:endParaRPr/>
                    </a:p>
                    <a:p>
                      <a:pPr marL="0" marR="0" lvl="0" indent="0" algn="ctr" rtl="0">
                        <a:spcBef>
                          <a:spcPts val="0"/>
                        </a:spcBef>
                        <a:spcAft>
                          <a:spcPts val="0"/>
                        </a:spcAft>
                        <a:buNone/>
                      </a:pPr>
                      <a:r>
                        <a:rPr lang="en-US" sz="3200"/>
                        <a:t>200-800 pts</a:t>
                      </a:r>
                      <a:endParaRPr sz="3200"/>
                    </a:p>
                  </a:txBody>
                  <a:tcPr marL="91450" marR="91450" marT="45725" marB="45725"/>
                </a:tc>
                <a:tc hMerge="1">
                  <a:txBody>
                    <a:bodyPr/>
                    <a:lstStyle/>
                    <a:p>
                      <a:endParaRPr lang="en-US"/>
                    </a:p>
                  </a:txBody>
                  <a:tcPr/>
                </a:tc>
              </a:tr>
              <a:tr h="524275">
                <a:tc>
                  <a:txBody>
                    <a:bodyPr/>
                    <a:lstStyle/>
                    <a:p>
                      <a:pPr marL="0" marR="0" lvl="0" indent="0" algn="ctr" rtl="0">
                        <a:spcBef>
                          <a:spcPts val="0"/>
                        </a:spcBef>
                        <a:spcAft>
                          <a:spcPts val="0"/>
                        </a:spcAft>
                        <a:buNone/>
                      </a:pPr>
                      <a:r>
                        <a:rPr lang="en-US" sz="1800" b="1" u="sng"/>
                        <a:t>Types of Questions</a:t>
                      </a:r>
                      <a:endParaRPr sz="1800" b="1" u="sng"/>
                    </a:p>
                  </a:txBody>
                  <a:tcPr marL="91450" marR="91450" marT="45725" marB="45725"/>
                </a:tc>
                <a:tc>
                  <a:txBody>
                    <a:bodyPr/>
                    <a:lstStyle/>
                    <a:p>
                      <a:pPr marL="0" marR="0" lvl="0" indent="0" algn="ctr" rtl="0">
                        <a:spcBef>
                          <a:spcPts val="0"/>
                        </a:spcBef>
                        <a:spcAft>
                          <a:spcPts val="0"/>
                        </a:spcAft>
                        <a:buNone/>
                      </a:pPr>
                      <a:r>
                        <a:rPr lang="en-US" sz="1800" b="1" u="sng"/>
                        <a:t>Skills  Being Assessed  </a:t>
                      </a:r>
                      <a:endParaRPr sz="1800" b="1" u="sng"/>
                    </a:p>
                  </a:txBody>
                  <a:tcPr marL="91450" marR="91450" marT="45725" marB="45725"/>
                </a:tc>
              </a:tr>
              <a:tr h="554225">
                <a:tc rowSpan="3">
                  <a:txBody>
                    <a:bodyPr/>
                    <a:lstStyle/>
                    <a:p>
                      <a:pPr marL="0" marR="0" lvl="0" indent="0" algn="ctr" rtl="0">
                        <a:spcBef>
                          <a:spcPts val="0"/>
                        </a:spcBef>
                        <a:spcAft>
                          <a:spcPts val="0"/>
                        </a:spcAft>
                        <a:buNone/>
                      </a:pPr>
                      <a:r>
                        <a:rPr lang="en-US" sz="1800"/>
                        <a:t>Multiple Choice questions</a:t>
                      </a:r>
                      <a:endParaRPr/>
                    </a:p>
                    <a:p>
                      <a:pPr marL="0" marR="0" lvl="0" indent="0" algn="ctr" rtl="0">
                        <a:spcBef>
                          <a:spcPts val="0"/>
                        </a:spcBef>
                        <a:spcAft>
                          <a:spcPts val="0"/>
                        </a:spcAft>
                        <a:buNone/>
                      </a:pPr>
                      <a:endParaRPr sz="1800"/>
                    </a:p>
                    <a:p>
                      <a:pPr marL="0" marR="0" lvl="0" indent="0" algn="ctr" rtl="0">
                        <a:spcBef>
                          <a:spcPts val="0"/>
                        </a:spcBef>
                        <a:spcAft>
                          <a:spcPts val="0"/>
                        </a:spcAft>
                        <a:buNone/>
                      </a:pPr>
                      <a:endParaRPr sz="1800"/>
                    </a:p>
                    <a:p>
                      <a:pPr marL="0" marR="0" lvl="0" indent="0" algn="ctr" rtl="0">
                        <a:spcBef>
                          <a:spcPts val="0"/>
                        </a:spcBef>
                        <a:spcAft>
                          <a:spcPts val="0"/>
                        </a:spcAft>
                        <a:buNone/>
                      </a:pPr>
                      <a:r>
                        <a:rPr lang="en-US" sz="1800"/>
                        <a:t>Student Produced Responses</a:t>
                      </a:r>
                      <a:endParaRPr sz="1800"/>
                    </a:p>
                  </a:txBody>
                  <a:tcPr marL="91450" marR="91450" marT="45725" marB="45725" anchor="ctr"/>
                </a:tc>
                <a:tc>
                  <a:txBody>
                    <a:bodyPr/>
                    <a:lstStyle/>
                    <a:p>
                      <a:pPr marL="0" marR="0" lvl="0" indent="0" algn="ctr" rtl="0">
                        <a:spcBef>
                          <a:spcPts val="0"/>
                        </a:spcBef>
                        <a:spcAft>
                          <a:spcPts val="0"/>
                        </a:spcAft>
                        <a:buNone/>
                      </a:pPr>
                      <a:r>
                        <a:rPr lang="en-US" sz="1800" b="0" i="0" u="sng">
                          <a:solidFill>
                            <a:schemeClr val="hlink"/>
                          </a:solidFill>
                          <a:latin typeface="Calibri"/>
                          <a:ea typeface="Calibri"/>
                          <a:cs typeface="Calibri"/>
                          <a:sym typeface="Calibri"/>
                          <a:hlinkClick r:id="rId3"/>
                        </a:rPr>
                        <a:t>Heart of Algebra,</a:t>
                      </a:r>
                      <a:r>
                        <a:rPr lang="en-US" sz="1800" b="0" i="0">
                          <a:solidFill>
                            <a:schemeClr val="dk1"/>
                          </a:solidFill>
                          <a:latin typeface="Calibri"/>
                          <a:ea typeface="Calibri"/>
                          <a:cs typeface="Calibri"/>
                          <a:sym typeface="Calibri"/>
                        </a:rPr>
                        <a:t> which focuses on the mastery of linear equations and systems</a:t>
                      </a:r>
                      <a:endParaRPr sz="1800"/>
                    </a:p>
                  </a:txBody>
                  <a:tcPr marL="91450" marR="91450" marT="45725" marB="45725"/>
                </a:tc>
              </a:tr>
              <a:tr h="554225">
                <a:tc vMerge="1">
                  <a:txBody>
                    <a:bodyPr/>
                    <a:lstStyle/>
                    <a:p>
                      <a:endParaRPr lang="en-US"/>
                    </a:p>
                  </a:txBody>
                  <a:tcPr/>
                </a:tc>
                <a:tc>
                  <a:txBody>
                    <a:bodyPr/>
                    <a:lstStyle/>
                    <a:p>
                      <a:pPr marL="0" marR="0" lvl="0" indent="0" algn="ctr" rtl="0">
                        <a:spcBef>
                          <a:spcPts val="0"/>
                        </a:spcBef>
                        <a:spcAft>
                          <a:spcPts val="0"/>
                        </a:spcAft>
                        <a:buNone/>
                      </a:pPr>
                      <a:r>
                        <a:rPr lang="en-US" sz="1800" b="0" i="0" u="sng">
                          <a:solidFill>
                            <a:schemeClr val="hlink"/>
                          </a:solidFill>
                          <a:latin typeface="Calibri"/>
                          <a:ea typeface="Calibri"/>
                          <a:cs typeface="Calibri"/>
                          <a:sym typeface="Calibri"/>
                          <a:hlinkClick r:id="rId4"/>
                        </a:rPr>
                        <a:t>Problem Solving and Data Analysis,</a:t>
                      </a:r>
                      <a:r>
                        <a:rPr lang="en-US" sz="1800" b="0" i="0">
                          <a:solidFill>
                            <a:schemeClr val="dk1"/>
                          </a:solidFill>
                          <a:latin typeface="Calibri"/>
                          <a:ea typeface="Calibri"/>
                          <a:cs typeface="Calibri"/>
                          <a:sym typeface="Calibri"/>
                        </a:rPr>
                        <a:t> which is about being quantitatively literate</a:t>
                      </a:r>
                      <a:endParaRPr sz="1800"/>
                    </a:p>
                  </a:txBody>
                  <a:tcPr marL="91450" marR="91450" marT="45725" marB="45725"/>
                </a:tc>
              </a:tr>
              <a:tr h="885725">
                <a:tc vMerge="1">
                  <a:txBody>
                    <a:bodyPr/>
                    <a:lstStyle/>
                    <a:p>
                      <a:endParaRPr lang="en-US"/>
                    </a:p>
                  </a:txBody>
                  <a:tcPr/>
                </a:tc>
                <a:tc>
                  <a:txBody>
                    <a:bodyPr/>
                    <a:lstStyle/>
                    <a:p>
                      <a:pPr marL="0" marR="0" lvl="0" indent="0" algn="ctr" rtl="0">
                        <a:spcBef>
                          <a:spcPts val="0"/>
                        </a:spcBef>
                        <a:spcAft>
                          <a:spcPts val="0"/>
                        </a:spcAft>
                        <a:buNone/>
                      </a:pPr>
                      <a:r>
                        <a:rPr lang="en-US" sz="1800" b="0" i="0" u="sng">
                          <a:solidFill>
                            <a:schemeClr val="hlink"/>
                          </a:solidFill>
                          <a:latin typeface="Calibri"/>
                          <a:ea typeface="Calibri"/>
                          <a:cs typeface="Calibri"/>
                          <a:sym typeface="Calibri"/>
                          <a:hlinkClick r:id="rId5"/>
                        </a:rPr>
                        <a:t>Passport to Advanced Math,</a:t>
                      </a:r>
                      <a:r>
                        <a:rPr lang="en-US" sz="1800" b="0" i="0">
                          <a:solidFill>
                            <a:schemeClr val="dk1"/>
                          </a:solidFill>
                          <a:latin typeface="Calibri"/>
                          <a:ea typeface="Calibri"/>
                          <a:cs typeface="Calibri"/>
                          <a:sym typeface="Calibri"/>
                        </a:rPr>
                        <a:t> which features questions that require the manipulation of complex equations</a:t>
                      </a:r>
                      <a:endParaRPr sz="1800" i="1"/>
                    </a:p>
                  </a:txBody>
                  <a:tcPr marL="91450" marR="91450" marT="45725" marB="45725"/>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OCPSPowerPoint_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2169</Words>
  <Application>Microsoft Office PowerPoint</Application>
  <PresentationFormat>On-screen Show (4:3)</PresentationFormat>
  <Paragraphs>317</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OCPSPowerPoint_template</vt:lpstr>
      <vt:lpstr>PowerPoint Presentation</vt:lpstr>
      <vt:lpstr>   Advanced Studies </vt:lpstr>
      <vt:lpstr>Why Should Students Take the SAT? </vt:lpstr>
      <vt:lpstr>A Closer Look at the SAT</vt:lpstr>
      <vt:lpstr>About the SAT</vt:lpstr>
      <vt:lpstr>PowerPoint Presentation</vt:lpstr>
      <vt:lpstr>SAT Test Sections  </vt:lpstr>
      <vt:lpstr>SAT Test Sections </vt:lpstr>
      <vt:lpstr>SAT Test Sections </vt:lpstr>
      <vt:lpstr>Individual SAT Scores Timeline </vt:lpstr>
      <vt:lpstr>What Tests To Take &amp; When</vt:lpstr>
      <vt:lpstr>Preparing for the SAT</vt:lpstr>
      <vt:lpstr>Making a Plan for  College Readiness </vt:lpstr>
      <vt:lpstr>Making a Plan for College Readiness</vt:lpstr>
      <vt:lpstr>Scheduling Options for the Future</vt:lpstr>
      <vt:lpstr>Rigorous Coursework</vt:lpstr>
      <vt:lpstr> AP Classes </vt:lpstr>
      <vt:lpstr>Dual Enrollment</vt:lpstr>
      <vt:lpstr>Valencia Dual Enrollment</vt:lpstr>
      <vt:lpstr>Making yourself Competitive!</vt:lpstr>
      <vt:lpstr>Community Service</vt:lpstr>
      <vt:lpstr>Extra-Curricular Activities</vt:lpstr>
      <vt:lpstr>Naviance</vt:lpstr>
      <vt:lpstr>Begin College Readiness Planning with  Orange TIPs Summer Camp</vt:lpstr>
      <vt:lpstr>Orange TIPs Summer Camp </vt:lpstr>
      <vt:lpstr>Contact Information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 Rebecca A.</dc:creator>
  <cp:lastModifiedBy>Hunt, Rebecca A.</cp:lastModifiedBy>
  <cp:revision>1</cp:revision>
  <dcterms:modified xsi:type="dcterms:W3CDTF">2018-03-12T11:50:05Z</dcterms:modified>
</cp:coreProperties>
</file>